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rts/chart1.xml" ContentType="application/vnd.openxmlformats-officedocument.drawingml.chart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358" r:id="rId13"/>
    <p:sldId id="267" r:id="rId14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78" d="100"/>
          <a:sy n="178" d="100"/>
        </p:scale>
        <p:origin x="168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c:style val="2"/>
  <c:chart>
    <c:title>
      <c:tx>
        <c:rich>
          <a:bodyPr/>
          <a:lstStyle/>
          <a:p>
            <a:pPr>
              <a:defRPr sz="1100" b="0" i="0" u="none" strike="noStrike">
                <a:solidFill>
                  <a:srgbClr val="0B1F3A"/>
                </a:solidFill>
                <a:latin typeface="Arial"/>
              </a:defRPr>
            </a:pPr>
            <a:r>
              <a:rPr lang="en-US" sz="1100" b="0" i="0" u="none" strike="noStrike" dirty="0">
                <a:solidFill>
                  <a:srgbClr val="0B1F3A"/>
                </a:solidFill>
                <a:latin typeface="Arial"/>
              </a:rPr>
              <a:t>Illustrative Brand Equity Value (Based</a:t>
            </a:r>
            <a:r>
              <a:rPr lang="en-US" sz="1100" b="0" i="0" u="none" strike="noStrike" baseline="0" dirty="0">
                <a:solidFill>
                  <a:srgbClr val="0B1F3A"/>
                </a:solidFill>
                <a:latin typeface="Arial"/>
              </a:rPr>
              <a:t> on Risk Discount</a:t>
            </a:r>
            <a:r>
              <a:rPr lang="en-US" sz="1100" b="0" i="0" u="none" strike="noStrike" dirty="0">
                <a:solidFill>
                  <a:srgbClr val="0B1F3A"/>
                </a:solidFill>
                <a:latin typeface="Arial"/>
              </a:rPr>
              <a:t>%)</a:t>
            </a:r>
          </a:p>
        </c:rich>
      </c:tx>
      <c:overlay val="0"/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Estimated Brand Discount (%)</c:v>
                </c:pt>
              </c:strCache>
            </c:strRef>
          </c:tx>
          <c:spPr>
            <a:solidFill>
              <a:srgbClr val="0D9488"/>
            </a:solidFill>
            <a:effectLst/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1-C0EF-6243-A944-4ADC65F2DABF}"/>
              </c:ext>
            </c:extLst>
          </c:dPt>
          <c:dPt>
            <c:idx val="1"/>
            <c:invertIfNegative val="0"/>
            <c:bubble3D val="0"/>
            <c:spPr>
              <a:solidFill>
                <a:srgbClr val="0891B2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C0EF-6243-A944-4ADC65F2DABF}"/>
              </c:ext>
            </c:extLst>
          </c:dPt>
          <c:dPt>
            <c:idx val="2"/>
            <c:invertIfNegative val="0"/>
            <c:bubble3D val="0"/>
            <c:spPr>
              <a:solidFill>
                <a:srgbClr val="06B6D4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5-C0EF-6243-A944-4ADC65F2DABF}"/>
              </c:ext>
            </c:extLst>
          </c:dPt>
          <c:dPt>
            <c:idx val="3"/>
            <c:invertIfNegative val="0"/>
            <c:bubble3D val="0"/>
            <c:spPr>
              <a:solidFill>
                <a:srgbClr val="34D399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7-C0EF-6243-A944-4ADC65F2DABF}"/>
              </c:ext>
            </c:extLst>
          </c:dPt>
          <c:dPt>
            <c:idx val="4"/>
            <c:invertIfNegative val="0"/>
            <c:bubble3D val="0"/>
            <c:spPr>
              <a:solidFill>
                <a:srgbClr val="F59E0B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9-C0EF-6243-A944-4ADC65F2DABF}"/>
              </c:ext>
            </c:extLst>
          </c:dPt>
          <c:dPt>
            <c:idx val="5"/>
            <c:invertIfNegative val="0"/>
            <c:bubble3D val="0"/>
            <c:spPr>
              <a:solidFill>
                <a:srgbClr val="EF4444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B-C0EF-6243-A944-4ADC65F2DABF}"/>
              </c:ext>
            </c:extLst>
          </c:dPt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0" i="0" u="none" strike="noStrike">
                    <a:solidFill>
                      <a:srgbClr val="1E293B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Sheet1!$A$2:$A$7</c:f>
              <c:strCache>
                <c:ptCount val="6"/>
                <c:pt idx="0">
                  <c:v>Utilities</c:v>
                </c:pt>
                <c:pt idx="1">
                  <c:v>Energy</c:v>
                </c:pt>
                <c:pt idx="2">
                  <c:v>Consumer Staples</c:v>
                </c:pt>
                <c:pt idx="3">
                  <c:v>IT / Semiconductors</c:v>
                </c:pt>
                <c:pt idx="4">
                  <c:v>Materials</c:v>
                </c:pt>
                <c:pt idx="5">
                  <c:v>Industrials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14.2</c:v>
                </c:pt>
                <c:pt idx="1">
                  <c:v>12.8</c:v>
                </c:pt>
                <c:pt idx="2">
                  <c:v>10.5</c:v>
                </c:pt>
                <c:pt idx="3">
                  <c:v>9.6</c:v>
                </c:pt>
                <c:pt idx="4">
                  <c:v>8.3000000000000007</c:v>
                </c:pt>
                <c:pt idx="5">
                  <c:v>6.1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C0EF-6243-A944-4ADC65F2DABF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475569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0"/>
        <c:axPos val="b"/>
        <c:majorGridlines>
          <c:spPr>
            <a:ln w="6350" cap="flat">
              <a:solidFill>
                <a:srgbClr val="E2E8F0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475569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769003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F687EB9-DCEA-6C7C-588A-81F3AAF6966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8443036" y="124601"/>
            <a:ext cx="546728" cy="548054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892" indent="0" algn="ctr">
              <a:buNone/>
              <a:defRPr sz="1500"/>
            </a:lvl2pPr>
            <a:lvl3pPr marL="685783" indent="0" algn="ctr">
              <a:buNone/>
              <a:defRPr sz="1350"/>
            </a:lvl3pPr>
            <a:lvl4pPr marL="1028675" indent="0" algn="ctr">
              <a:buNone/>
              <a:defRPr sz="1200"/>
            </a:lvl4pPr>
            <a:lvl5pPr marL="1371566" indent="0" algn="ctr">
              <a:buNone/>
              <a:defRPr sz="1200"/>
            </a:lvl5pPr>
            <a:lvl6pPr marL="1714457" indent="0" algn="ctr">
              <a:buNone/>
              <a:defRPr sz="1200"/>
            </a:lvl6pPr>
            <a:lvl7pPr marL="2057348" indent="0" algn="ctr">
              <a:buNone/>
              <a:defRPr sz="1200"/>
            </a:lvl7pPr>
            <a:lvl8pPr marL="2400240" indent="0" algn="ctr">
              <a:buNone/>
              <a:defRPr sz="1200"/>
            </a:lvl8pPr>
            <a:lvl9pPr marL="2743132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7551A-12DA-5448-AD53-BF8066C8EEB4}" type="datetimeFigureOut">
              <a:rPr lang="en-US" smtClean="0"/>
              <a:t>5/12/26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70B4F-3663-9A4C-A436-CF5E9877195C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D2F3F28-3B6F-6555-6E04-B5EE497CB15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8614587" y="83492"/>
            <a:ext cx="419100" cy="420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97052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18" Type="http://schemas.openxmlformats.org/officeDocument/2006/relationships/image" Target="../media/image21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jpe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" Type="http://schemas.openxmlformats.org/officeDocument/2006/relationships/image" Target="../media/image5.png"/><Relationship Id="rId16" Type="http://schemas.openxmlformats.org/officeDocument/2006/relationships/image" Target="../media/image19.png"/><Relationship Id="rId20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openxmlformats.org/officeDocument/2006/relationships/image" Target="../media/image18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1F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B1F3A"/>
          </a:solidFill>
          <a:ln w="12700">
            <a:solidFill>
              <a:srgbClr val="0B1F3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5943600" y="0"/>
            <a:ext cx="3200400" cy="5143500"/>
          </a:xfrm>
          <a:prstGeom prst="rect">
            <a:avLst/>
          </a:prstGeom>
          <a:solidFill>
            <a:srgbClr val="112A4A"/>
          </a:solidFill>
          <a:ln w="12700">
            <a:solidFill>
              <a:srgbClr val="112A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7132320" y="0"/>
            <a:ext cx="2011680" cy="5143500"/>
          </a:xfrm>
          <a:prstGeom prst="rect">
            <a:avLst/>
          </a:prstGeom>
          <a:solidFill>
            <a:srgbClr val="0D4F8B">
              <a:alpha val="40000"/>
            </a:srgbClr>
          </a:solidFill>
          <a:ln w="12700">
            <a:solidFill>
              <a:srgbClr val="0D4F8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5669280" y="0"/>
            <a:ext cx="73152" cy="5143500"/>
          </a:xfrm>
          <a:prstGeom prst="rect">
            <a:avLst/>
          </a:prstGeom>
          <a:solidFill>
            <a:srgbClr val="0891B2"/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7223760" y="274320"/>
            <a:ext cx="73152" cy="73152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Shape 5"/>
          <p:cNvSpPr/>
          <p:nvPr/>
        </p:nvSpPr>
        <p:spPr>
          <a:xfrm>
            <a:off x="7543800" y="274320"/>
            <a:ext cx="73152" cy="73152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Shape 6"/>
          <p:cNvSpPr/>
          <p:nvPr/>
        </p:nvSpPr>
        <p:spPr>
          <a:xfrm>
            <a:off x="7863840" y="274320"/>
            <a:ext cx="73152" cy="73152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Shape 7"/>
          <p:cNvSpPr/>
          <p:nvPr/>
        </p:nvSpPr>
        <p:spPr>
          <a:xfrm>
            <a:off x="8183880" y="274320"/>
            <a:ext cx="73152" cy="73152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8503920" y="274320"/>
            <a:ext cx="73152" cy="73152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Shape 9"/>
          <p:cNvSpPr/>
          <p:nvPr/>
        </p:nvSpPr>
        <p:spPr>
          <a:xfrm>
            <a:off x="7223760" y="594360"/>
            <a:ext cx="73152" cy="73152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Shape 10"/>
          <p:cNvSpPr/>
          <p:nvPr/>
        </p:nvSpPr>
        <p:spPr>
          <a:xfrm>
            <a:off x="7543800" y="594360"/>
            <a:ext cx="73152" cy="73152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Shape 11"/>
          <p:cNvSpPr/>
          <p:nvPr/>
        </p:nvSpPr>
        <p:spPr>
          <a:xfrm>
            <a:off x="7863840" y="594360"/>
            <a:ext cx="73152" cy="73152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Shape 12"/>
          <p:cNvSpPr/>
          <p:nvPr/>
        </p:nvSpPr>
        <p:spPr>
          <a:xfrm>
            <a:off x="8183880" y="594360"/>
            <a:ext cx="73152" cy="73152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Shape 13"/>
          <p:cNvSpPr/>
          <p:nvPr/>
        </p:nvSpPr>
        <p:spPr>
          <a:xfrm>
            <a:off x="8503920" y="594360"/>
            <a:ext cx="73152" cy="73152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Shape 14"/>
          <p:cNvSpPr/>
          <p:nvPr/>
        </p:nvSpPr>
        <p:spPr>
          <a:xfrm>
            <a:off x="7223760" y="914400"/>
            <a:ext cx="73152" cy="73152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Shape 15"/>
          <p:cNvSpPr/>
          <p:nvPr/>
        </p:nvSpPr>
        <p:spPr>
          <a:xfrm>
            <a:off x="7543800" y="914400"/>
            <a:ext cx="73152" cy="73152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Shape 16"/>
          <p:cNvSpPr/>
          <p:nvPr/>
        </p:nvSpPr>
        <p:spPr>
          <a:xfrm>
            <a:off x="7863840" y="914400"/>
            <a:ext cx="73152" cy="73152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Shape 17"/>
          <p:cNvSpPr/>
          <p:nvPr/>
        </p:nvSpPr>
        <p:spPr>
          <a:xfrm>
            <a:off x="8183880" y="914400"/>
            <a:ext cx="73152" cy="73152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0" name="Shape 18"/>
          <p:cNvSpPr/>
          <p:nvPr/>
        </p:nvSpPr>
        <p:spPr>
          <a:xfrm>
            <a:off x="8503920" y="914400"/>
            <a:ext cx="73152" cy="73152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Shape 19"/>
          <p:cNvSpPr/>
          <p:nvPr/>
        </p:nvSpPr>
        <p:spPr>
          <a:xfrm>
            <a:off x="7223760" y="1234440"/>
            <a:ext cx="73152" cy="73152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Shape 20"/>
          <p:cNvSpPr/>
          <p:nvPr/>
        </p:nvSpPr>
        <p:spPr>
          <a:xfrm>
            <a:off x="7543800" y="1234440"/>
            <a:ext cx="73152" cy="73152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Shape 21"/>
          <p:cNvSpPr/>
          <p:nvPr/>
        </p:nvSpPr>
        <p:spPr>
          <a:xfrm>
            <a:off x="7863840" y="1234440"/>
            <a:ext cx="73152" cy="73152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4" name="Shape 22"/>
          <p:cNvSpPr/>
          <p:nvPr/>
        </p:nvSpPr>
        <p:spPr>
          <a:xfrm>
            <a:off x="8183880" y="1234440"/>
            <a:ext cx="73152" cy="73152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Shape 23"/>
          <p:cNvSpPr/>
          <p:nvPr/>
        </p:nvSpPr>
        <p:spPr>
          <a:xfrm>
            <a:off x="8503920" y="1234440"/>
            <a:ext cx="73152" cy="73152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8" name="Text 26"/>
          <p:cNvSpPr/>
          <p:nvPr/>
        </p:nvSpPr>
        <p:spPr>
          <a:xfrm>
            <a:off x="457200" y="1585912"/>
            <a:ext cx="5029200" cy="1431607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3800" b="1" kern="0" spc="100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Water Risk</a:t>
            </a:r>
            <a:endParaRPr lang="en-US" sz="3800" dirty="0"/>
          </a:p>
          <a:p>
            <a:pPr marL="0" indent="0">
              <a:buNone/>
            </a:pPr>
            <a:r>
              <a:rPr lang="en-US" sz="3800" b="1" kern="0" spc="100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Meets Brand Value</a:t>
            </a:r>
            <a:endParaRPr lang="en-US" sz="3800" dirty="0"/>
          </a:p>
        </p:txBody>
      </p:sp>
      <p:sp>
        <p:nvSpPr>
          <p:cNvPr id="29" name="Text 27"/>
          <p:cNvSpPr/>
          <p:nvPr/>
        </p:nvSpPr>
        <p:spPr>
          <a:xfrm>
            <a:off x="457200" y="2971800"/>
            <a:ext cx="502920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Linking Drought-Driven Financial Risk</a:t>
            </a:r>
            <a:endParaRPr lang="en-US" sz="1400" dirty="0"/>
          </a:p>
          <a:p>
            <a:pPr marL="0" indent="0">
              <a:buNone/>
            </a:pPr>
            <a:r>
              <a:rPr lang="en-US" sz="1400" i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Corporate Brand Valuation</a:t>
            </a:r>
            <a:endParaRPr lang="en-US" sz="1400" dirty="0"/>
          </a:p>
          <a:p>
            <a:pPr marL="0" indent="0">
              <a:buNone/>
            </a:pPr>
            <a:r>
              <a:rPr lang="en-US" sz="1400" i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through the Moody's x Interbrand Lens</a:t>
            </a:r>
            <a:endParaRPr lang="en-US" sz="1400" dirty="0"/>
          </a:p>
        </p:txBody>
      </p:sp>
      <p:sp>
        <p:nvSpPr>
          <p:cNvPr id="30" name="Shape 28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0891B2">
              <a:alpha val="70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8B5CD16F-2329-6CEE-6946-18329B80D1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04" y="110712"/>
            <a:ext cx="1850918" cy="1268032"/>
          </a:xfrm>
          <a:prstGeom prst="rect">
            <a:avLst/>
          </a:prstGeom>
          <a:ln w="28575">
            <a:noFill/>
          </a:ln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6C9017B0-E0E9-73BE-3CF8-241F5358DF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87104" y="3693319"/>
            <a:ext cx="919244" cy="87457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2860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THE HIDDEN BRAND VALUE OF DROUGHT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57200" y="749808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Water scarcity has become a financially material, priced risk — yet brand valuation models have not caught up.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365760" y="1325880"/>
            <a:ext cx="2560320" cy="1463040"/>
          </a:xfrm>
          <a:prstGeom prst="rect">
            <a:avLst/>
          </a:prstGeom>
          <a:solidFill>
            <a:srgbClr val="EF4444"/>
          </a:solidFill>
          <a:ln w="12700">
            <a:solidFill>
              <a:srgbClr val="EF4444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365760" y="1417320"/>
            <a:ext cx="25603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0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$300B</a:t>
            </a:r>
            <a:endParaRPr lang="en-US" sz="4000" dirty="0"/>
          </a:p>
        </p:txBody>
      </p:sp>
      <p:sp>
        <p:nvSpPr>
          <p:cNvPr id="6" name="Text 4"/>
          <p:cNvSpPr/>
          <p:nvPr/>
        </p:nvSpPr>
        <p:spPr>
          <a:xfrm>
            <a:off x="365760" y="2103120"/>
            <a:ext cx="2560320" cy="59436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Annual global operational losses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water scarcity</a:t>
            </a:r>
            <a:endParaRPr lang="en-US" sz="1100" dirty="0"/>
          </a:p>
        </p:txBody>
      </p:sp>
      <p:sp>
        <p:nvSpPr>
          <p:cNvPr id="7" name="Shape 5"/>
          <p:cNvSpPr/>
          <p:nvPr/>
        </p:nvSpPr>
        <p:spPr>
          <a:xfrm>
            <a:off x="3200400" y="1325880"/>
            <a:ext cx="2560320" cy="1463040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3200400" y="1417320"/>
            <a:ext cx="25603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0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$7T</a:t>
            </a:r>
            <a:endParaRPr lang="en-US" sz="4000" dirty="0"/>
          </a:p>
        </p:txBody>
      </p:sp>
      <p:sp>
        <p:nvSpPr>
          <p:cNvPr id="9" name="Text 7"/>
          <p:cNvSpPr/>
          <p:nvPr/>
        </p:nvSpPr>
        <p:spPr>
          <a:xfrm>
            <a:off x="3200400" y="2103120"/>
            <a:ext cx="2560320" cy="59436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Insurance portfolio exposure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water-climate risk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6035040" y="1325880"/>
            <a:ext cx="2560320" cy="1463040"/>
          </a:xfrm>
          <a:prstGeom prst="rect">
            <a:avLst/>
          </a:prstGeom>
          <a:solidFill>
            <a:srgbClr val="0D4F8B"/>
          </a:solidFill>
          <a:ln w="12700">
            <a:solidFill>
              <a:srgbClr val="0D4F8B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6035040" y="1417320"/>
            <a:ext cx="25603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0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$160B</a:t>
            </a:r>
            <a:endParaRPr lang="en-US" sz="4000" dirty="0"/>
          </a:p>
        </p:txBody>
      </p:sp>
      <p:sp>
        <p:nvSpPr>
          <p:cNvPr id="12" name="Text 10"/>
          <p:cNvSpPr/>
          <p:nvPr/>
        </p:nvSpPr>
        <p:spPr>
          <a:xfrm>
            <a:off x="6035040" y="2103120"/>
            <a:ext cx="2560320" cy="59436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Corporate loans &amp; bonds at risk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water-driven default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365760" y="3017520"/>
            <a:ext cx="4023360" cy="822960"/>
          </a:xfrm>
          <a:prstGeom prst="rect">
            <a:avLst/>
          </a:prstGeom>
          <a:solidFill>
            <a:srgbClr val="FFFFFF"/>
          </a:solidFill>
          <a:ln w="635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4" name="Shape 12"/>
          <p:cNvSpPr/>
          <p:nvPr/>
        </p:nvSpPr>
        <p:spPr>
          <a:xfrm>
            <a:off x="365760" y="3017520"/>
            <a:ext cx="54864" cy="822960"/>
          </a:xfrm>
          <a:prstGeom prst="rect">
            <a:avLst/>
          </a:prstGeom>
          <a:solidFill>
            <a:srgbClr val="EF4444"/>
          </a:solidFill>
          <a:ln w="12700">
            <a:solidFill>
              <a:srgbClr val="EF444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548640" y="3063240"/>
            <a:ext cx="37490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Fewer than 20% of companies disclose water use &amp; its impact on financial performance.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4663440" y="3017520"/>
            <a:ext cx="4023360" cy="822960"/>
          </a:xfrm>
          <a:prstGeom prst="rect">
            <a:avLst/>
          </a:prstGeom>
          <a:solidFill>
            <a:srgbClr val="FFFFFF"/>
          </a:solidFill>
          <a:ln w="635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7" name="Shape 15"/>
          <p:cNvSpPr/>
          <p:nvPr/>
        </p:nvSpPr>
        <p:spPr>
          <a:xfrm>
            <a:off x="4663440" y="3017520"/>
            <a:ext cx="54864" cy="822960"/>
          </a:xfrm>
          <a:prstGeom prst="rect">
            <a:avLst/>
          </a:prstGeom>
          <a:solidFill>
            <a:srgbClr val="0891B2"/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4846320" y="3063240"/>
            <a:ext cx="37490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Water risk is absent from standard brand valuation models — creating hidden discounts on brand equity.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365760" y="4846320"/>
            <a:ext cx="841248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Adriaens et al. (2025), QJF/Global Finance Forum; Chen et al. (2023); Reinders et al. (2023)</a:t>
            </a:r>
            <a:endParaRPr lang="en-US" sz="8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1F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28600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PEER-REVIEWED EVIDENCE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57200" y="713232"/>
            <a:ext cx="8229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Cross-sectional regression of water intensity metrics vs. market returns &amp; valuation  |  S&amp;P 500  |  2013–2022  |  n ≈ 7,200 company-years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365760" y="1234440"/>
            <a:ext cx="4023360" cy="1508760"/>
          </a:xfrm>
          <a:prstGeom prst="rect">
            <a:avLst/>
          </a:prstGeom>
          <a:solidFill>
            <a:srgbClr val="112A4A"/>
          </a:solidFill>
          <a:ln w="19050">
            <a:solidFill>
              <a:srgbClr val="EF4444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365760" y="1234440"/>
            <a:ext cx="64008" cy="1508760"/>
          </a:xfrm>
          <a:prstGeom prst="rect">
            <a:avLst/>
          </a:prstGeom>
          <a:solidFill>
            <a:srgbClr val="EF4444"/>
          </a:solidFill>
          <a:ln w="12700">
            <a:solidFill>
              <a:srgbClr val="EF444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502920" y="1325880"/>
            <a:ext cx="12801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EF4444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–4.8%</a:t>
            </a:r>
            <a:endParaRPr lang="en-US" sz="3000" dirty="0"/>
          </a:p>
        </p:txBody>
      </p:sp>
      <p:sp>
        <p:nvSpPr>
          <p:cNvPr id="7" name="Text 5"/>
          <p:cNvSpPr/>
          <p:nvPr/>
        </p:nvSpPr>
        <p:spPr>
          <a:xfrm>
            <a:off x="1783080" y="1344168"/>
            <a:ext cx="24688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Stock return decline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502920" y="1920240"/>
            <a:ext cx="374904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 unit increase in water intensity relative to fixed assets — most capital-intensive sectors hit hardest (Adriaens et al., 2026).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4709160" y="1234440"/>
            <a:ext cx="4023360" cy="1508760"/>
          </a:xfrm>
          <a:prstGeom prst="rect">
            <a:avLst/>
          </a:prstGeom>
          <a:solidFill>
            <a:srgbClr val="112A4A"/>
          </a:solidFill>
          <a:ln w="19050">
            <a:solidFill>
              <a:srgbClr val="F59E0B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4709160" y="1234440"/>
            <a:ext cx="64008" cy="1508760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4846319" y="1325880"/>
            <a:ext cx="1418749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59E0B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+2.15%</a:t>
            </a:r>
            <a:endParaRPr lang="en-US" sz="3000" dirty="0"/>
          </a:p>
        </p:txBody>
      </p:sp>
      <p:sp>
        <p:nvSpPr>
          <p:cNvPr id="12" name="Text 10"/>
          <p:cNvSpPr/>
          <p:nvPr/>
        </p:nvSpPr>
        <p:spPr>
          <a:xfrm>
            <a:off x="6396514" y="1371600"/>
            <a:ext cx="24688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Annual water risk premium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4846320" y="1920240"/>
            <a:ext cx="374904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Investors reward firms for bearing water risk — high-intensity firms carry a priced return premium (Alves et al., 2025).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365760" y="2926080"/>
            <a:ext cx="4023360" cy="1508760"/>
          </a:xfrm>
          <a:prstGeom prst="rect">
            <a:avLst/>
          </a:prstGeom>
          <a:solidFill>
            <a:srgbClr val="112A4A"/>
          </a:solidFill>
          <a:ln w="19050">
            <a:solidFill>
              <a:srgbClr val="06B6D4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5" name="Shape 13"/>
          <p:cNvSpPr/>
          <p:nvPr/>
        </p:nvSpPr>
        <p:spPr>
          <a:xfrm>
            <a:off x="365760" y="2926080"/>
            <a:ext cx="64008" cy="1508760"/>
          </a:xfrm>
          <a:prstGeom prst="rect">
            <a:avLst/>
          </a:prstGeom>
          <a:solidFill>
            <a:srgbClr val="06B6D4"/>
          </a:solidFill>
          <a:ln w="12700">
            <a:solidFill>
              <a:srgbClr val="06B6D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502920" y="3017520"/>
            <a:ext cx="12801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6B6D4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–0.37×</a:t>
            </a:r>
            <a:endParaRPr lang="en-US" sz="3000" dirty="0"/>
          </a:p>
        </p:txBody>
      </p:sp>
      <p:sp>
        <p:nvSpPr>
          <p:cNvPr id="17" name="Text 15"/>
          <p:cNvSpPr/>
          <p:nvPr/>
        </p:nvSpPr>
        <p:spPr>
          <a:xfrm>
            <a:off x="1783080" y="3035808"/>
            <a:ext cx="24688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Lower Future Valuation (Tobin's Q erosion)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502920" y="3611880"/>
            <a:ext cx="374904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Higher water consumption significantly reduces long-term market valuation — compounding brand equity loss over time (Tian, 2023).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4709160" y="2926080"/>
            <a:ext cx="4023360" cy="1508760"/>
          </a:xfrm>
          <a:prstGeom prst="rect">
            <a:avLst/>
          </a:prstGeom>
          <a:solidFill>
            <a:srgbClr val="112A4A"/>
          </a:solidFill>
          <a:ln w="19050">
            <a:solidFill>
              <a:srgbClr val="34D399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0" name="Shape 18"/>
          <p:cNvSpPr/>
          <p:nvPr/>
        </p:nvSpPr>
        <p:spPr>
          <a:xfrm>
            <a:off x="4709160" y="2926080"/>
            <a:ext cx="64008" cy="1508760"/>
          </a:xfrm>
          <a:prstGeom prst="rect">
            <a:avLst/>
          </a:prstGeom>
          <a:solidFill>
            <a:srgbClr val="34D399"/>
          </a:solidFill>
          <a:ln w="12700">
            <a:solidFill>
              <a:srgbClr val="34D39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4846320" y="3017520"/>
            <a:ext cx="12801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34D399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5× Δ</a:t>
            </a:r>
            <a:endParaRPr lang="en-US" sz="3000" dirty="0"/>
          </a:p>
        </p:txBody>
      </p:sp>
      <p:sp>
        <p:nvSpPr>
          <p:cNvPr id="22" name="Text 20"/>
          <p:cNvSpPr/>
          <p:nvPr/>
        </p:nvSpPr>
        <p:spPr>
          <a:xfrm>
            <a:off x="6126480" y="3035808"/>
            <a:ext cx="24688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Sector spread in ROA impact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4846320" y="3611880"/>
            <a:ext cx="374904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Water intensity erodes profitability (ROA, ROE) when benchmarked to EBIT — particularly in IT, Utilities &amp; Energy (Tian and Adriaens, 2025).</a:t>
            </a:r>
            <a:endParaRPr lang="en-US" sz="1100" dirty="0"/>
          </a:p>
        </p:txBody>
      </p:sp>
      <p:sp>
        <p:nvSpPr>
          <p:cNvPr id="24" name="Text 22"/>
          <p:cNvSpPr/>
          <p:nvPr/>
        </p:nvSpPr>
        <p:spPr>
          <a:xfrm>
            <a:off x="365760" y="4864608"/>
            <a:ext cx="841248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Robustness confirmed across 3 water intensity metrics (WIPPE, WIPE, WIPS) with imputed data (n=7,200) and industry/year fixed effects.</a:t>
            </a:r>
            <a:endParaRPr lang="en-US" sz="8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28600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HOW DROUGHT RISK FLOWS INTO BRAND VALUE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457200" y="713232"/>
            <a:ext cx="8229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 empirically-validated pathways from water intensity to brand equity erosion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320040" y="1188720"/>
            <a:ext cx="2606040" cy="594360"/>
          </a:xfrm>
          <a:prstGeom prst="rect">
            <a:avLst/>
          </a:prstGeom>
          <a:solidFill>
            <a:srgbClr val="EF4444"/>
          </a:solidFill>
          <a:ln w="12700">
            <a:solidFill>
              <a:srgbClr val="EF444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320040" y="1188720"/>
            <a:ext cx="6400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01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960120" y="1188720"/>
            <a:ext cx="1965960" cy="59436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Operational Pathway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320040" y="1783080"/>
            <a:ext cx="2606040" cy="2377440"/>
          </a:xfrm>
          <a:prstGeom prst="rect">
            <a:avLst/>
          </a:prstGeom>
          <a:solidFill>
            <a:srgbClr val="FFFFFF"/>
          </a:solidFill>
          <a:ln w="12700">
            <a:solidFill>
              <a:srgbClr val="EF4444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411480" y="1874520"/>
            <a:ext cx="2423160" cy="2194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Higher water costs → margin compression → lower branded EVA</a:t>
            </a:r>
            <a:endParaRPr lang="en-US" sz="115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Water intensity ↑ by 1 unit =   –4.8% stock return (capital-intensive sectors)</a:t>
            </a:r>
            <a:endParaRPr lang="en-US" sz="115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Directly reduces Interbrand's financial performance input</a:t>
            </a:r>
            <a:endParaRPr lang="en-US" sz="1150" dirty="0"/>
          </a:p>
        </p:txBody>
      </p:sp>
      <p:sp>
        <p:nvSpPr>
          <p:cNvPr id="9" name="Shape 7"/>
          <p:cNvSpPr/>
          <p:nvPr/>
        </p:nvSpPr>
        <p:spPr>
          <a:xfrm>
            <a:off x="3154680" y="1188720"/>
            <a:ext cx="2606040" cy="594360"/>
          </a:xfrm>
          <a:prstGeom prst="rect">
            <a:avLst/>
          </a:prstGeom>
          <a:solidFill>
            <a:srgbClr val="0D4F8B"/>
          </a:solidFill>
          <a:ln w="12700">
            <a:solidFill>
              <a:srgbClr val="0D4F8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3154680" y="1188720"/>
            <a:ext cx="6400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02</a:t>
            </a:r>
            <a:endParaRPr lang="en-US" sz="2200" dirty="0"/>
          </a:p>
        </p:txBody>
      </p:sp>
      <p:sp>
        <p:nvSpPr>
          <p:cNvPr id="11" name="Text 9"/>
          <p:cNvSpPr/>
          <p:nvPr/>
        </p:nvSpPr>
        <p:spPr>
          <a:xfrm>
            <a:off x="3794760" y="1188720"/>
            <a:ext cx="1965960" cy="59436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Profitability Pathway</a:t>
            </a:r>
            <a:endParaRPr lang="en-US" sz="1300" dirty="0"/>
          </a:p>
        </p:txBody>
      </p:sp>
      <p:sp>
        <p:nvSpPr>
          <p:cNvPr id="12" name="Shape 10"/>
          <p:cNvSpPr/>
          <p:nvPr/>
        </p:nvSpPr>
        <p:spPr>
          <a:xfrm>
            <a:off x="3154680" y="1783080"/>
            <a:ext cx="2606040" cy="2377440"/>
          </a:xfrm>
          <a:prstGeom prst="rect">
            <a:avLst/>
          </a:prstGeom>
          <a:solidFill>
            <a:srgbClr val="FFFFFF"/>
          </a:solidFill>
          <a:ln w="12700">
            <a:solidFill>
              <a:srgbClr val="0D4F8B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3246120" y="1874520"/>
            <a:ext cx="2423160" cy="2194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Water intensity benchmarked to EBIT → negative ROA &amp; ROE</a:t>
            </a:r>
            <a:endParaRPr lang="en-US" sz="115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Compliance &amp; mitigation costs erode operating margins</a:t>
            </a:r>
            <a:endParaRPr lang="en-US" sz="115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Weakens Interbrand's Role of Brand Index (RBI) numerator</a:t>
            </a:r>
            <a:endParaRPr lang="en-US" sz="1150" dirty="0"/>
          </a:p>
        </p:txBody>
      </p:sp>
      <p:sp>
        <p:nvSpPr>
          <p:cNvPr id="14" name="Shape 12"/>
          <p:cNvSpPr/>
          <p:nvPr/>
        </p:nvSpPr>
        <p:spPr>
          <a:xfrm>
            <a:off x="5989320" y="1188720"/>
            <a:ext cx="2606040" cy="594360"/>
          </a:xfrm>
          <a:prstGeom prst="rect">
            <a:avLst/>
          </a:prstGeom>
          <a:solidFill>
            <a:srgbClr val="34D399"/>
          </a:solidFill>
          <a:ln w="12700">
            <a:solidFill>
              <a:srgbClr val="34D39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5989320" y="1188720"/>
            <a:ext cx="6400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03</a:t>
            </a:r>
            <a:endParaRPr lang="en-US" sz="2200" dirty="0"/>
          </a:p>
        </p:txBody>
      </p:sp>
      <p:sp>
        <p:nvSpPr>
          <p:cNvPr id="16" name="Text 14"/>
          <p:cNvSpPr/>
          <p:nvPr/>
        </p:nvSpPr>
        <p:spPr>
          <a:xfrm>
            <a:off x="6629400" y="1188720"/>
            <a:ext cx="1965960" cy="59436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Valuation Pathway</a:t>
            </a:r>
            <a:endParaRPr lang="en-US" sz="1300" dirty="0"/>
          </a:p>
        </p:txBody>
      </p:sp>
      <p:sp>
        <p:nvSpPr>
          <p:cNvPr id="17" name="Shape 15"/>
          <p:cNvSpPr/>
          <p:nvPr/>
        </p:nvSpPr>
        <p:spPr>
          <a:xfrm>
            <a:off x="5989320" y="1783080"/>
            <a:ext cx="2606040" cy="2377440"/>
          </a:xfrm>
          <a:prstGeom prst="rect">
            <a:avLst/>
          </a:prstGeom>
          <a:solidFill>
            <a:srgbClr val="FFFFFF"/>
          </a:solidFill>
          <a:ln w="12700">
            <a:solidFill>
              <a:srgbClr val="34D399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6080760" y="1874520"/>
            <a:ext cx="2423160" cy="2194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Future valuation negatively impacted by water intensity — all intensity types</a:t>
            </a:r>
            <a:endParaRPr lang="en-US" sz="115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Water uncertainty priced into long-term brand earnings discount rate</a:t>
            </a:r>
            <a:endParaRPr lang="en-US" sz="115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Compresses Interbrand's Brand Strength Score multiplier</a:t>
            </a:r>
            <a:endParaRPr lang="en-US" sz="1150" dirty="0"/>
          </a:p>
        </p:txBody>
      </p:sp>
      <p:sp>
        <p:nvSpPr>
          <p:cNvPr id="19" name="Shape 17"/>
          <p:cNvSpPr/>
          <p:nvPr/>
        </p:nvSpPr>
        <p:spPr>
          <a:xfrm>
            <a:off x="2898648" y="2377440"/>
            <a:ext cx="109728" cy="36576"/>
          </a:xfrm>
          <a:prstGeom prst="rect">
            <a:avLst/>
          </a:prstGeom>
          <a:solidFill>
            <a:srgbClr val="0891B2"/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0" name="Shape 18"/>
          <p:cNvSpPr/>
          <p:nvPr/>
        </p:nvSpPr>
        <p:spPr>
          <a:xfrm>
            <a:off x="5733288" y="2377440"/>
            <a:ext cx="109728" cy="36576"/>
          </a:xfrm>
          <a:prstGeom prst="rect">
            <a:avLst/>
          </a:prstGeom>
          <a:solidFill>
            <a:srgbClr val="0891B2"/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Shape 19"/>
          <p:cNvSpPr/>
          <p:nvPr/>
        </p:nvSpPr>
        <p:spPr>
          <a:xfrm>
            <a:off x="320040" y="4343400"/>
            <a:ext cx="8503920" cy="548640"/>
          </a:xfrm>
          <a:prstGeom prst="rect">
            <a:avLst/>
          </a:prstGeom>
          <a:solidFill>
            <a:srgbClr val="0B1F3A"/>
          </a:solidFill>
          <a:ln w="12700">
            <a:solidFill>
              <a:srgbClr val="0B1F3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Text 20"/>
          <p:cNvSpPr/>
          <p:nvPr/>
        </p:nvSpPr>
        <p:spPr>
          <a:xfrm>
            <a:off x="411480" y="4370832"/>
            <a:ext cx="832104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Combined effect: Water-intensive companies carry a multi-layer brand equity discount invisible to standard Interbrand valuations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1F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182880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THE INTERBRAND WATER OVERLAY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457200" y="658368"/>
            <a:ext cx="8229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Mapping EquariusAI metrics to the six most water-exposed Interbrand valuation factors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320040" y="1024128"/>
            <a:ext cx="1920240" cy="384048"/>
          </a:xfrm>
          <a:prstGeom prst="rect">
            <a:avLst/>
          </a:prstGeom>
          <a:solidFill>
            <a:srgbClr val="0891B2"/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393192" y="1024128"/>
            <a:ext cx="18288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Interbrand Factor</a:t>
            </a:r>
            <a:endParaRPr lang="en-US" sz="1150" dirty="0"/>
          </a:p>
        </p:txBody>
      </p:sp>
      <p:sp>
        <p:nvSpPr>
          <p:cNvPr id="6" name="Shape 4"/>
          <p:cNvSpPr/>
          <p:nvPr/>
        </p:nvSpPr>
        <p:spPr>
          <a:xfrm>
            <a:off x="2286000" y="1024128"/>
            <a:ext cx="3017520" cy="384048"/>
          </a:xfrm>
          <a:prstGeom prst="rect">
            <a:avLst/>
          </a:prstGeom>
          <a:solidFill>
            <a:srgbClr val="0891B2"/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2359152" y="1024128"/>
            <a:ext cx="29260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Drought Risk Channel</a:t>
            </a:r>
            <a:endParaRPr lang="en-US" sz="1150" dirty="0"/>
          </a:p>
        </p:txBody>
      </p:sp>
      <p:sp>
        <p:nvSpPr>
          <p:cNvPr id="8" name="Shape 6"/>
          <p:cNvSpPr/>
          <p:nvPr/>
        </p:nvSpPr>
        <p:spPr>
          <a:xfrm>
            <a:off x="5349240" y="1024128"/>
            <a:ext cx="3017520" cy="384048"/>
          </a:xfrm>
          <a:prstGeom prst="rect">
            <a:avLst/>
          </a:prstGeom>
          <a:solidFill>
            <a:srgbClr val="0891B2"/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5422392" y="1024128"/>
            <a:ext cx="29260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EquariusAI Metric</a:t>
            </a:r>
            <a:endParaRPr lang="en-US" sz="1150" dirty="0"/>
          </a:p>
        </p:txBody>
      </p:sp>
      <p:sp>
        <p:nvSpPr>
          <p:cNvPr id="10" name="Shape 8"/>
          <p:cNvSpPr/>
          <p:nvPr/>
        </p:nvSpPr>
        <p:spPr>
          <a:xfrm>
            <a:off x="320040" y="1408176"/>
            <a:ext cx="1920240" cy="512064"/>
          </a:xfrm>
          <a:prstGeom prst="rect">
            <a:avLst/>
          </a:prstGeom>
          <a:solidFill>
            <a:srgbClr val="112A4A"/>
          </a:solidFill>
          <a:ln w="6350">
            <a:solidFill>
              <a:srgbClr val="1E3A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Shape 9"/>
          <p:cNvSpPr/>
          <p:nvPr/>
        </p:nvSpPr>
        <p:spPr>
          <a:xfrm>
            <a:off x="2286000" y="1408176"/>
            <a:ext cx="3017520" cy="512064"/>
          </a:xfrm>
          <a:prstGeom prst="rect">
            <a:avLst/>
          </a:prstGeom>
          <a:solidFill>
            <a:srgbClr val="112A4A"/>
          </a:solidFill>
          <a:ln w="6350">
            <a:solidFill>
              <a:srgbClr val="1E3A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Shape 10"/>
          <p:cNvSpPr/>
          <p:nvPr/>
        </p:nvSpPr>
        <p:spPr>
          <a:xfrm>
            <a:off x="5349240" y="1408176"/>
            <a:ext cx="3017520" cy="512064"/>
          </a:xfrm>
          <a:prstGeom prst="rect">
            <a:avLst/>
          </a:prstGeom>
          <a:solidFill>
            <a:srgbClr val="112A4A"/>
          </a:solidFill>
          <a:ln w="6350">
            <a:solidFill>
              <a:srgbClr val="1E3A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Shape 11"/>
          <p:cNvSpPr/>
          <p:nvPr/>
        </p:nvSpPr>
        <p:spPr>
          <a:xfrm>
            <a:off x="914400" y="1408176"/>
            <a:ext cx="914400" cy="512064"/>
          </a:xfrm>
          <a:prstGeom prst="rect">
            <a:avLst/>
          </a:prstGeom>
          <a:solidFill>
            <a:srgbClr val="112A4A"/>
          </a:solidFill>
          <a:ln w="6350">
            <a:solidFill>
              <a:srgbClr val="1E3A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Shape 12"/>
          <p:cNvSpPr/>
          <p:nvPr/>
        </p:nvSpPr>
        <p:spPr>
          <a:xfrm>
            <a:off x="914400" y="1408176"/>
            <a:ext cx="914400" cy="512064"/>
          </a:xfrm>
          <a:prstGeom prst="rect">
            <a:avLst/>
          </a:prstGeom>
          <a:solidFill>
            <a:srgbClr val="112A4A"/>
          </a:solidFill>
          <a:ln w="6350">
            <a:solidFill>
              <a:srgbClr val="1E3A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Shape 13"/>
          <p:cNvSpPr/>
          <p:nvPr/>
        </p:nvSpPr>
        <p:spPr>
          <a:xfrm>
            <a:off x="914400" y="1408176"/>
            <a:ext cx="914400" cy="512064"/>
          </a:xfrm>
          <a:prstGeom prst="rect">
            <a:avLst/>
          </a:prstGeom>
          <a:solidFill>
            <a:srgbClr val="112A4A"/>
          </a:solidFill>
          <a:ln w="6350">
            <a:solidFill>
              <a:srgbClr val="1E3A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393192" y="1408176"/>
            <a:ext cx="182880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Financial Performance</a:t>
            </a:r>
            <a:endParaRPr lang="en-US" sz="1050" dirty="0"/>
          </a:p>
        </p:txBody>
      </p:sp>
      <p:sp>
        <p:nvSpPr>
          <p:cNvPr id="17" name="Text 15"/>
          <p:cNvSpPr/>
          <p:nvPr/>
        </p:nvSpPr>
        <p:spPr>
          <a:xfrm>
            <a:off x="2359152" y="1408176"/>
            <a:ext cx="292608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Water costs → margin compression; WIPPE ↑ = –4.8% stock return</a:t>
            </a:r>
            <a:endParaRPr lang="en-US" sz="1000" dirty="0"/>
          </a:p>
        </p:txBody>
      </p:sp>
      <p:sp>
        <p:nvSpPr>
          <p:cNvPr id="18" name="Text 16"/>
          <p:cNvSpPr/>
          <p:nvPr/>
        </p:nvSpPr>
        <p:spPr>
          <a:xfrm>
            <a:off x="5422392" y="1408176"/>
            <a:ext cx="292608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 err="1">
                <a:solidFill>
                  <a:srgbClr val="34D3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waterBeta</a:t>
            </a:r>
            <a:r>
              <a:rPr lang="en-US" sz="1000" i="1" dirty="0">
                <a:solidFill>
                  <a:srgbClr val="34D3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™ — earnings-at-risk adjusted for drought scenarios</a:t>
            </a:r>
            <a:endParaRPr lang="en-US" sz="1000" dirty="0"/>
          </a:p>
        </p:txBody>
      </p:sp>
      <p:sp>
        <p:nvSpPr>
          <p:cNvPr id="19" name="Shape 17"/>
          <p:cNvSpPr/>
          <p:nvPr/>
        </p:nvSpPr>
        <p:spPr>
          <a:xfrm>
            <a:off x="320040" y="1947672"/>
            <a:ext cx="1920240" cy="512064"/>
          </a:xfrm>
          <a:prstGeom prst="rect">
            <a:avLst/>
          </a:prstGeom>
          <a:solidFill>
            <a:srgbClr val="152A44"/>
          </a:solidFill>
          <a:ln w="6350">
            <a:solidFill>
              <a:srgbClr val="1E3A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0" name="Shape 18"/>
          <p:cNvSpPr/>
          <p:nvPr/>
        </p:nvSpPr>
        <p:spPr>
          <a:xfrm>
            <a:off x="2286000" y="1947672"/>
            <a:ext cx="3017520" cy="512064"/>
          </a:xfrm>
          <a:prstGeom prst="rect">
            <a:avLst/>
          </a:prstGeom>
          <a:solidFill>
            <a:srgbClr val="152A44"/>
          </a:solidFill>
          <a:ln w="6350">
            <a:solidFill>
              <a:srgbClr val="1E3A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Shape 19"/>
          <p:cNvSpPr/>
          <p:nvPr/>
        </p:nvSpPr>
        <p:spPr>
          <a:xfrm>
            <a:off x="5349240" y="1947672"/>
            <a:ext cx="3017520" cy="512064"/>
          </a:xfrm>
          <a:prstGeom prst="rect">
            <a:avLst/>
          </a:prstGeom>
          <a:solidFill>
            <a:srgbClr val="152A44"/>
          </a:solidFill>
          <a:ln w="6350">
            <a:solidFill>
              <a:srgbClr val="1E3A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Shape 20"/>
          <p:cNvSpPr/>
          <p:nvPr/>
        </p:nvSpPr>
        <p:spPr>
          <a:xfrm>
            <a:off x="914400" y="1947672"/>
            <a:ext cx="914400" cy="512064"/>
          </a:xfrm>
          <a:prstGeom prst="rect">
            <a:avLst/>
          </a:prstGeom>
          <a:solidFill>
            <a:srgbClr val="152A44"/>
          </a:solidFill>
          <a:ln w="6350">
            <a:solidFill>
              <a:srgbClr val="1E3A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Shape 21"/>
          <p:cNvSpPr/>
          <p:nvPr/>
        </p:nvSpPr>
        <p:spPr>
          <a:xfrm>
            <a:off x="914400" y="1947672"/>
            <a:ext cx="914400" cy="512064"/>
          </a:xfrm>
          <a:prstGeom prst="rect">
            <a:avLst/>
          </a:prstGeom>
          <a:solidFill>
            <a:srgbClr val="152A44"/>
          </a:solidFill>
          <a:ln w="6350">
            <a:solidFill>
              <a:srgbClr val="1E3A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4" name="Shape 22"/>
          <p:cNvSpPr/>
          <p:nvPr/>
        </p:nvSpPr>
        <p:spPr>
          <a:xfrm>
            <a:off x="914400" y="1947672"/>
            <a:ext cx="914400" cy="512064"/>
          </a:xfrm>
          <a:prstGeom prst="rect">
            <a:avLst/>
          </a:prstGeom>
          <a:solidFill>
            <a:srgbClr val="152A44"/>
          </a:solidFill>
          <a:ln w="6350">
            <a:solidFill>
              <a:srgbClr val="1E3A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393192" y="1947672"/>
            <a:ext cx="182880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Role of Brand (RBI)</a:t>
            </a:r>
            <a:endParaRPr lang="en-US" sz="1050" dirty="0"/>
          </a:p>
        </p:txBody>
      </p:sp>
      <p:sp>
        <p:nvSpPr>
          <p:cNvPr id="26" name="Text 24"/>
          <p:cNvSpPr/>
          <p:nvPr/>
        </p:nvSpPr>
        <p:spPr>
          <a:xfrm>
            <a:off x="2359152" y="1947672"/>
            <a:ext cx="292608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Reputational damage from water controversies erodes consumer preference</a:t>
            </a:r>
            <a:endParaRPr lang="en-US" sz="1000" dirty="0"/>
          </a:p>
        </p:txBody>
      </p:sp>
      <p:sp>
        <p:nvSpPr>
          <p:cNvPr id="27" name="Text 25"/>
          <p:cNvSpPr/>
          <p:nvPr/>
        </p:nvSpPr>
        <p:spPr>
          <a:xfrm>
            <a:off x="5422392" y="1947672"/>
            <a:ext cx="292608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34D3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Brand Risk Index™ — brand sensitivity to water risk drivers</a:t>
            </a:r>
            <a:endParaRPr lang="en-US" sz="1000" dirty="0"/>
          </a:p>
        </p:txBody>
      </p:sp>
      <p:sp>
        <p:nvSpPr>
          <p:cNvPr id="28" name="Shape 26"/>
          <p:cNvSpPr/>
          <p:nvPr/>
        </p:nvSpPr>
        <p:spPr>
          <a:xfrm>
            <a:off x="320040" y="2487168"/>
            <a:ext cx="1920240" cy="512064"/>
          </a:xfrm>
          <a:prstGeom prst="rect">
            <a:avLst/>
          </a:prstGeom>
          <a:solidFill>
            <a:srgbClr val="112A4A"/>
          </a:solidFill>
          <a:ln w="6350">
            <a:solidFill>
              <a:srgbClr val="1E3A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9" name="Shape 27"/>
          <p:cNvSpPr/>
          <p:nvPr/>
        </p:nvSpPr>
        <p:spPr>
          <a:xfrm>
            <a:off x="2286000" y="2487168"/>
            <a:ext cx="3017520" cy="512064"/>
          </a:xfrm>
          <a:prstGeom prst="rect">
            <a:avLst/>
          </a:prstGeom>
          <a:solidFill>
            <a:srgbClr val="112A4A"/>
          </a:solidFill>
          <a:ln w="6350">
            <a:solidFill>
              <a:srgbClr val="1E3A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0" name="Shape 28"/>
          <p:cNvSpPr/>
          <p:nvPr/>
        </p:nvSpPr>
        <p:spPr>
          <a:xfrm>
            <a:off x="5349240" y="2487168"/>
            <a:ext cx="3017520" cy="512064"/>
          </a:xfrm>
          <a:prstGeom prst="rect">
            <a:avLst/>
          </a:prstGeom>
          <a:solidFill>
            <a:srgbClr val="112A4A"/>
          </a:solidFill>
          <a:ln w="6350">
            <a:solidFill>
              <a:srgbClr val="1E3A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1" name="Shape 29"/>
          <p:cNvSpPr/>
          <p:nvPr/>
        </p:nvSpPr>
        <p:spPr>
          <a:xfrm>
            <a:off x="914400" y="2487168"/>
            <a:ext cx="914400" cy="512064"/>
          </a:xfrm>
          <a:prstGeom prst="rect">
            <a:avLst/>
          </a:prstGeom>
          <a:solidFill>
            <a:srgbClr val="112A4A"/>
          </a:solidFill>
          <a:ln w="6350">
            <a:solidFill>
              <a:srgbClr val="1E3A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2" name="Shape 30"/>
          <p:cNvSpPr/>
          <p:nvPr/>
        </p:nvSpPr>
        <p:spPr>
          <a:xfrm>
            <a:off x="914400" y="2487168"/>
            <a:ext cx="914400" cy="512064"/>
          </a:xfrm>
          <a:prstGeom prst="rect">
            <a:avLst/>
          </a:prstGeom>
          <a:solidFill>
            <a:srgbClr val="112A4A"/>
          </a:solidFill>
          <a:ln w="6350">
            <a:solidFill>
              <a:srgbClr val="1E3A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3" name="Shape 31"/>
          <p:cNvSpPr/>
          <p:nvPr/>
        </p:nvSpPr>
        <p:spPr>
          <a:xfrm>
            <a:off x="914400" y="2487168"/>
            <a:ext cx="914400" cy="512064"/>
          </a:xfrm>
          <a:prstGeom prst="rect">
            <a:avLst/>
          </a:prstGeom>
          <a:solidFill>
            <a:srgbClr val="112A4A"/>
          </a:solidFill>
          <a:ln w="6350">
            <a:solidFill>
              <a:srgbClr val="1E3A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4" name="Text 32"/>
          <p:cNvSpPr/>
          <p:nvPr/>
        </p:nvSpPr>
        <p:spPr>
          <a:xfrm>
            <a:off x="393192" y="2487168"/>
            <a:ext cx="182880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Brand Strength Score</a:t>
            </a:r>
            <a:endParaRPr lang="en-US" sz="1050" dirty="0"/>
          </a:p>
        </p:txBody>
      </p:sp>
      <p:sp>
        <p:nvSpPr>
          <p:cNvPr id="35" name="Text 33"/>
          <p:cNvSpPr/>
          <p:nvPr/>
        </p:nvSpPr>
        <p:spPr>
          <a:xfrm>
            <a:off x="2359152" y="2487168"/>
            <a:ext cx="292608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Regulatory &amp; operational water risk reduces brand durability</a:t>
            </a:r>
            <a:endParaRPr lang="en-US" sz="1000" dirty="0"/>
          </a:p>
        </p:txBody>
      </p:sp>
      <p:sp>
        <p:nvSpPr>
          <p:cNvPr id="36" name="Text 34"/>
          <p:cNvSpPr/>
          <p:nvPr/>
        </p:nvSpPr>
        <p:spPr>
          <a:xfrm>
            <a:off x="5422392" y="2487168"/>
            <a:ext cx="292608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34D3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Sector waterBeta index — cross-brand drought benchmarking</a:t>
            </a:r>
            <a:endParaRPr lang="en-US" sz="1000" dirty="0"/>
          </a:p>
        </p:txBody>
      </p:sp>
      <p:sp>
        <p:nvSpPr>
          <p:cNvPr id="37" name="Shape 35"/>
          <p:cNvSpPr/>
          <p:nvPr/>
        </p:nvSpPr>
        <p:spPr>
          <a:xfrm>
            <a:off x="320040" y="3026664"/>
            <a:ext cx="1920240" cy="512064"/>
          </a:xfrm>
          <a:prstGeom prst="rect">
            <a:avLst/>
          </a:prstGeom>
          <a:solidFill>
            <a:srgbClr val="152A44"/>
          </a:solidFill>
          <a:ln w="6350">
            <a:solidFill>
              <a:srgbClr val="1E3A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8" name="Shape 36"/>
          <p:cNvSpPr/>
          <p:nvPr/>
        </p:nvSpPr>
        <p:spPr>
          <a:xfrm>
            <a:off x="2286000" y="3026664"/>
            <a:ext cx="3017520" cy="512064"/>
          </a:xfrm>
          <a:prstGeom prst="rect">
            <a:avLst/>
          </a:prstGeom>
          <a:solidFill>
            <a:srgbClr val="152A44"/>
          </a:solidFill>
          <a:ln w="6350">
            <a:solidFill>
              <a:srgbClr val="1E3A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9" name="Shape 37"/>
          <p:cNvSpPr/>
          <p:nvPr/>
        </p:nvSpPr>
        <p:spPr>
          <a:xfrm>
            <a:off x="5349240" y="3026664"/>
            <a:ext cx="3017520" cy="512064"/>
          </a:xfrm>
          <a:prstGeom prst="rect">
            <a:avLst/>
          </a:prstGeom>
          <a:solidFill>
            <a:srgbClr val="152A44"/>
          </a:solidFill>
          <a:ln w="6350">
            <a:solidFill>
              <a:srgbClr val="1E3A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0" name="Shape 38"/>
          <p:cNvSpPr/>
          <p:nvPr/>
        </p:nvSpPr>
        <p:spPr>
          <a:xfrm>
            <a:off x="914400" y="3026664"/>
            <a:ext cx="914400" cy="512064"/>
          </a:xfrm>
          <a:prstGeom prst="rect">
            <a:avLst/>
          </a:prstGeom>
          <a:solidFill>
            <a:srgbClr val="152A44"/>
          </a:solidFill>
          <a:ln w="6350">
            <a:solidFill>
              <a:srgbClr val="1E3A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1" name="Shape 39"/>
          <p:cNvSpPr/>
          <p:nvPr/>
        </p:nvSpPr>
        <p:spPr>
          <a:xfrm>
            <a:off x="914400" y="3026664"/>
            <a:ext cx="914400" cy="512064"/>
          </a:xfrm>
          <a:prstGeom prst="rect">
            <a:avLst/>
          </a:prstGeom>
          <a:solidFill>
            <a:srgbClr val="152A44"/>
          </a:solidFill>
          <a:ln w="6350">
            <a:solidFill>
              <a:srgbClr val="1E3A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2" name="Shape 40"/>
          <p:cNvSpPr/>
          <p:nvPr/>
        </p:nvSpPr>
        <p:spPr>
          <a:xfrm>
            <a:off x="914400" y="3026664"/>
            <a:ext cx="914400" cy="512064"/>
          </a:xfrm>
          <a:prstGeom prst="rect">
            <a:avLst/>
          </a:prstGeom>
          <a:solidFill>
            <a:srgbClr val="152A44"/>
          </a:solidFill>
          <a:ln w="6350">
            <a:solidFill>
              <a:srgbClr val="1E3A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3" name="Text 41"/>
          <p:cNvSpPr/>
          <p:nvPr/>
        </p:nvSpPr>
        <p:spPr>
          <a:xfrm>
            <a:off x="393192" y="3026664"/>
            <a:ext cx="182880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Clarity &amp; Commitment</a:t>
            </a:r>
            <a:endParaRPr lang="en-US" sz="1050" dirty="0"/>
          </a:p>
        </p:txBody>
      </p:sp>
      <p:sp>
        <p:nvSpPr>
          <p:cNvPr id="44" name="Text 42"/>
          <p:cNvSpPr/>
          <p:nvPr/>
        </p:nvSpPr>
        <p:spPr>
          <a:xfrm>
            <a:off x="2359152" y="3026664"/>
            <a:ext cx="292608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Weak water disclosure lowers ESG investor confidence</a:t>
            </a:r>
            <a:endParaRPr lang="en-US" sz="1000" dirty="0"/>
          </a:p>
        </p:txBody>
      </p:sp>
      <p:sp>
        <p:nvSpPr>
          <p:cNvPr id="45" name="Text 43"/>
          <p:cNvSpPr/>
          <p:nvPr/>
        </p:nvSpPr>
        <p:spPr>
          <a:xfrm>
            <a:off x="5422392" y="3026664"/>
            <a:ext cx="292608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34D3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Disclosure gap analysis — IFRS-S2 compliance scoring</a:t>
            </a:r>
            <a:endParaRPr lang="en-US" sz="1000" dirty="0"/>
          </a:p>
        </p:txBody>
      </p:sp>
      <p:sp>
        <p:nvSpPr>
          <p:cNvPr id="46" name="Shape 44"/>
          <p:cNvSpPr/>
          <p:nvPr/>
        </p:nvSpPr>
        <p:spPr>
          <a:xfrm>
            <a:off x="320040" y="3566160"/>
            <a:ext cx="1920240" cy="512064"/>
          </a:xfrm>
          <a:prstGeom prst="rect">
            <a:avLst/>
          </a:prstGeom>
          <a:solidFill>
            <a:srgbClr val="112A4A"/>
          </a:solidFill>
          <a:ln w="6350">
            <a:solidFill>
              <a:srgbClr val="1E3A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7" name="Shape 45"/>
          <p:cNvSpPr/>
          <p:nvPr/>
        </p:nvSpPr>
        <p:spPr>
          <a:xfrm>
            <a:off x="2286000" y="3566160"/>
            <a:ext cx="3017520" cy="512064"/>
          </a:xfrm>
          <a:prstGeom prst="rect">
            <a:avLst/>
          </a:prstGeom>
          <a:solidFill>
            <a:srgbClr val="112A4A"/>
          </a:solidFill>
          <a:ln w="6350">
            <a:solidFill>
              <a:srgbClr val="1E3A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8" name="Shape 46"/>
          <p:cNvSpPr/>
          <p:nvPr/>
        </p:nvSpPr>
        <p:spPr>
          <a:xfrm>
            <a:off x="5349240" y="3566160"/>
            <a:ext cx="3017520" cy="512064"/>
          </a:xfrm>
          <a:prstGeom prst="rect">
            <a:avLst/>
          </a:prstGeom>
          <a:solidFill>
            <a:srgbClr val="112A4A"/>
          </a:solidFill>
          <a:ln w="6350">
            <a:solidFill>
              <a:srgbClr val="1E3A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9" name="Shape 47"/>
          <p:cNvSpPr/>
          <p:nvPr/>
        </p:nvSpPr>
        <p:spPr>
          <a:xfrm>
            <a:off x="914400" y="3566160"/>
            <a:ext cx="914400" cy="512064"/>
          </a:xfrm>
          <a:prstGeom prst="rect">
            <a:avLst/>
          </a:prstGeom>
          <a:solidFill>
            <a:srgbClr val="112A4A"/>
          </a:solidFill>
          <a:ln w="6350">
            <a:solidFill>
              <a:srgbClr val="1E3A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0" name="Shape 48"/>
          <p:cNvSpPr/>
          <p:nvPr/>
        </p:nvSpPr>
        <p:spPr>
          <a:xfrm>
            <a:off x="914400" y="3566160"/>
            <a:ext cx="914400" cy="512064"/>
          </a:xfrm>
          <a:prstGeom prst="rect">
            <a:avLst/>
          </a:prstGeom>
          <a:solidFill>
            <a:srgbClr val="112A4A"/>
          </a:solidFill>
          <a:ln w="6350">
            <a:solidFill>
              <a:srgbClr val="1E3A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1" name="Shape 49"/>
          <p:cNvSpPr/>
          <p:nvPr/>
        </p:nvSpPr>
        <p:spPr>
          <a:xfrm>
            <a:off x="914400" y="3566160"/>
            <a:ext cx="914400" cy="512064"/>
          </a:xfrm>
          <a:prstGeom prst="rect">
            <a:avLst/>
          </a:prstGeom>
          <a:solidFill>
            <a:srgbClr val="112A4A"/>
          </a:solidFill>
          <a:ln w="6350">
            <a:solidFill>
              <a:srgbClr val="1E3A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2" name="Text 50"/>
          <p:cNvSpPr/>
          <p:nvPr/>
        </p:nvSpPr>
        <p:spPr>
          <a:xfrm>
            <a:off x="393192" y="3566160"/>
            <a:ext cx="182880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Authenticity</a:t>
            </a:r>
            <a:endParaRPr lang="en-US" sz="1050" dirty="0"/>
          </a:p>
        </p:txBody>
      </p:sp>
      <p:sp>
        <p:nvSpPr>
          <p:cNvPr id="53" name="Text 51"/>
          <p:cNvSpPr/>
          <p:nvPr/>
        </p:nvSpPr>
        <p:spPr>
          <a:xfrm>
            <a:off x="2359152" y="3566160"/>
            <a:ext cx="292608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Divergence between disclosed vs. actual water intensity signals greenwash risk</a:t>
            </a:r>
            <a:endParaRPr lang="en-US" sz="1000" dirty="0"/>
          </a:p>
        </p:txBody>
      </p:sp>
      <p:sp>
        <p:nvSpPr>
          <p:cNvPr id="54" name="Text 52"/>
          <p:cNvSpPr/>
          <p:nvPr/>
        </p:nvSpPr>
        <p:spPr>
          <a:xfrm>
            <a:off x="5422392" y="3566160"/>
            <a:ext cx="292608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34D3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Operational vs. disclosed waterBeta divergence flags</a:t>
            </a:r>
            <a:endParaRPr lang="en-US" sz="1000" dirty="0"/>
          </a:p>
        </p:txBody>
      </p:sp>
      <p:sp>
        <p:nvSpPr>
          <p:cNvPr id="55" name="Shape 53"/>
          <p:cNvSpPr/>
          <p:nvPr/>
        </p:nvSpPr>
        <p:spPr>
          <a:xfrm>
            <a:off x="320040" y="4105656"/>
            <a:ext cx="1920240" cy="512064"/>
          </a:xfrm>
          <a:prstGeom prst="rect">
            <a:avLst/>
          </a:prstGeom>
          <a:solidFill>
            <a:srgbClr val="152A44"/>
          </a:solidFill>
          <a:ln w="6350">
            <a:solidFill>
              <a:srgbClr val="1E3A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6" name="Shape 54"/>
          <p:cNvSpPr/>
          <p:nvPr/>
        </p:nvSpPr>
        <p:spPr>
          <a:xfrm>
            <a:off x="2286000" y="4105656"/>
            <a:ext cx="3017520" cy="512064"/>
          </a:xfrm>
          <a:prstGeom prst="rect">
            <a:avLst/>
          </a:prstGeom>
          <a:solidFill>
            <a:srgbClr val="152A44"/>
          </a:solidFill>
          <a:ln w="6350">
            <a:solidFill>
              <a:srgbClr val="1E3A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7" name="Shape 55"/>
          <p:cNvSpPr/>
          <p:nvPr/>
        </p:nvSpPr>
        <p:spPr>
          <a:xfrm>
            <a:off x="5349240" y="4105656"/>
            <a:ext cx="3017520" cy="512064"/>
          </a:xfrm>
          <a:prstGeom prst="rect">
            <a:avLst/>
          </a:prstGeom>
          <a:solidFill>
            <a:srgbClr val="152A44"/>
          </a:solidFill>
          <a:ln w="6350">
            <a:solidFill>
              <a:srgbClr val="1E3A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8" name="Shape 56"/>
          <p:cNvSpPr/>
          <p:nvPr/>
        </p:nvSpPr>
        <p:spPr>
          <a:xfrm>
            <a:off x="914400" y="4105656"/>
            <a:ext cx="914400" cy="512064"/>
          </a:xfrm>
          <a:prstGeom prst="rect">
            <a:avLst/>
          </a:prstGeom>
          <a:solidFill>
            <a:srgbClr val="152A44"/>
          </a:solidFill>
          <a:ln w="6350">
            <a:solidFill>
              <a:srgbClr val="1E3A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9" name="Shape 57"/>
          <p:cNvSpPr/>
          <p:nvPr/>
        </p:nvSpPr>
        <p:spPr>
          <a:xfrm>
            <a:off x="914400" y="4105656"/>
            <a:ext cx="914400" cy="512064"/>
          </a:xfrm>
          <a:prstGeom prst="rect">
            <a:avLst/>
          </a:prstGeom>
          <a:solidFill>
            <a:srgbClr val="152A44"/>
          </a:solidFill>
          <a:ln w="6350">
            <a:solidFill>
              <a:srgbClr val="1E3A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0" name="Shape 58"/>
          <p:cNvSpPr/>
          <p:nvPr/>
        </p:nvSpPr>
        <p:spPr>
          <a:xfrm>
            <a:off x="914400" y="4105656"/>
            <a:ext cx="914400" cy="512064"/>
          </a:xfrm>
          <a:prstGeom prst="rect">
            <a:avLst/>
          </a:prstGeom>
          <a:solidFill>
            <a:srgbClr val="152A44"/>
          </a:solidFill>
          <a:ln w="6350">
            <a:solidFill>
              <a:srgbClr val="1E3A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1" name="Text 59"/>
          <p:cNvSpPr/>
          <p:nvPr/>
        </p:nvSpPr>
        <p:spPr>
          <a:xfrm>
            <a:off x="393192" y="4105656"/>
            <a:ext cx="182880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Responsiveness</a:t>
            </a:r>
            <a:endParaRPr lang="en-US" sz="1050" dirty="0"/>
          </a:p>
        </p:txBody>
      </p:sp>
      <p:sp>
        <p:nvSpPr>
          <p:cNvPr id="62" name="Text 60"/>
          <p:cNvSpPr/>
          <p:nvPr/>
        </p:nvSpPr>
        <p:spPr>
          <a:xfrm>
            <a:off x="2359152" y="4105656"/>
            <a:ext cx="292608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Slow adaptation to water stress increases stranded-asset exposure</a:t>
            </a:r>
            <a:endParaRPr lang="en-US" sz="1000" dirty="0"/>
          </a:p>
        </p:txBody>
      </p:sp>
      <p:sp>
        <p:nvSpPr>
          <p:cNvPr id="63" name="Text 61"/>
          <p:cNvSpPr/>
          <p:nvPr/>
        </p:nvSpPr>
        <p:spPr>
          <a:xfrm>
            <a:off x="5422392" y="4105656"/>
            <a:ext cx="292608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34D3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Forward waterVaR projections under IPCC drought scenarios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01168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TARGET SECTORS: WHERE THE BRAND DISCOUNT IS LARGEST</a:t>
            </a:r>
            <a:endParaRPr lang="en-US" sz="2200" dirty="0"/>
          </a:p>
        </p:txBody>
      </p:sp>
      <p:sp>
        <p:nvSpPr>
          <p:cNvPr id="3" name="Text 1"/>
          <p:cNvSpPr/>
          <p:nvPr/>
        </p:nvSpPr>
        <p:spPr>
          <a:xfrm>
            <a:off x="457200" y="685800"/>
            <a:ext cx="8229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Water intensity effects are most pronounced in high fixed-asset, production-oriented sectors — highest Interbrand brand value concentration</a:t>
            </a:r>
            <a:endParaRPr lang="en-US" sz="1200" dirty="0"/>
          </a:p>
        </p:txBody>
      </p:sp>
      <p:graphicFrame>
        <p:nvGraphicFramePr>
          <p:cNvPr id="4" name="Chart 0"/>
          <p:cNvGraphicFramePr/>
          <p:nvPr>
            <p:extLst>
              <p:ext uri="{D42A27DB-BD31-4B8C-83A1-F6EECF244321}">
                <p14:modId xmlns:p14="http://schemas.microsoft.com/office/powerpoint/2010/main" val="2416046415"/>
              </p:ext>
            </p:extLst>
          </p:nvPr>
        </p:nvGraphicFramePr>
        <p:xfrm>
          <a:off x="365760" y="1188720"/>
          <a:ext cx="5303520" cy="32004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Shape 2"/>
          <p:cNvSpPr/>
          <p:nvPr/>
        </p:nvSpPr>
        <p:spPr>
          <a:xfrm>
            <a:off x="5943600" y="1188720"/>
            <a:ext cx="2834640" cy="960120"/>
          </a:xfrm>
          <a:prstGeom prst="rect">
            <a:avLst/>
          </a:prstGeom>
          <a:solidFill>
            <a:srgbClr val="FFFFFF"/>
          </a:solidFill>
          <a:ln w="19050">
            <a:solidFill>
              <a:srgbClr val="EF4444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6" name="Shape 3"/>
          <p:cNvSpPr/>
          <p:nvPr/>
        </p:nvSpPr>
        <p:spPr>
          <a:xfrm>
            <a:off x="5943600" y="1188720"/>
            <a:ext cx="64008" cy="960120"/>
          </a:xfrm>
          <a:prstGeom prst="rect">
            <a:avLst/>
          </a:prstGeom>
          <a:solidFill>
            <a:srgbClr val="EF4444"/>
          </a:solidFill>
          <a:ln w="12700">
            <a:solidFill>
              <a:srgbClr val="EF444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4"/>
          <p:cNvSpPr/>
          <p:nvPr/>
        </p:nvSpPr>
        <p:spPr>
          <a:xfrm>
            <a:off x="6080760" y="1243584"/>
            <a:ext cx="2606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Utilities &amp; Energy</a:t>
            </a:r>
            <a:endParaRPr lang="en-US" sz="1150" dirty="0"/>
          </a:p>
        </p:txBody>
      </p:sp>
      <p:sp>
        <p:nvSpPr>
          <p:cNvPr id="8" name="Text 5"/>
          <p:cNvSpPr/>
          <p:nvPr/>
        </p:nvSpPr>
        <p:spPr>
          <a:xfrm>
            <a:off x="6080760" y="1499616"/>
            <a:ext cx="260604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Largest water consumers. Water intensity drives –4.8% return impact. Brand values of top utilities carry embedded water discount.</a:t>
            </a:r>
            <a:endParaRPr lang="en-US" sz="1000" dirty="0"/>
          </a:p>
        </p:txBody>
      </p:sp>
      <p:sp>
        <p:nvSpPr>
          <p:cNvPr id="9" name="Shape 6"/>
          <p:cNvSpPr/>
          <p:nvPr/>
        </p:nvSpPr>
        <p:spPr>
          <a:xfrm>
            <a:off x="5943600" y="2286000"/>
            <a:ext cx="2834640" cy="960120"/>
          </a:xfrm>
          <a:prstGeom prst="rect">
            <a:avLst/>
          </a:prstGeom>
          <a:solidFill>
            <a:srgbClr val="FFFFFF"/>
          </a:solidFill>
          <a:ln w="19050">
            <a:solidFill>
              <a:srgbClr val="F59E0B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0" name="Shape 7"/>
          <p:cNvSpPr/>
          <p:nvPr/>
        </p:nvSpPr>
        <p:spPr>
          <a:xfrm>
            <a:off x="5943600" y="2286000"/>
            <a:ext cx="64008" cy="960120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8"/>
          <p:cNvSpPr/>
          <p:nvPr/>
        </p:nvSpPr>
        <p:spPr>
          <a:xfrm>
            <a:off x="6080760" y="2340864"/>
            <a:ext cx="2606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Consumer Staples</a:t>
            </a:r>
            <a:endParaRPr lang="en-US" sz="1150" dirty="0"/>
          </a:p>
        </p:txBody>
      </p:sp>
      <p:sp>
        <p:nvSpPr>
          <p:cNvPr id="12" name="Text 9"/>
          <p:cNvSpPr/>
          <p:nvPr/>
        </p:nvSpPr>
        <p:spPr>
          <a:xfrm>
            <a:off x="6080760" y="2596896"/>
            <a:ext cx="260604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Water is primary input. Beverage &amp; food brands most exposed via operational and reputational pathways.</a:t>
            </a:r>
            <a:endParaRPr lang="en-US" sz="1000" dirty="0"/>
          </a:p>
        </p:txBody>
      </p:sp>
      <p:sp>
        <p:nvSpPr>
          <p:cNvPr id="13" name="Shape 10"/>
          <p:cNvSpPr/>
          <p:nvPr/>
        </p:nvSpPr>
        <p:spPr>
          <a:xfrm>
            <a:off x="5943600" y="3383280"/>
            <a:ext cx="2834640" cy="960120"/>
          </a:xfrm>
          <a:prstGeom prst="rect">
            <a:avLst/>
          </a:prstGeom>
          <a:solidFill>
            <a:srgbClr val="FFFFFF"/>
          </a:solidFill>
          <a:ln w="19050">
            <a:solidFill>
              <a:srgbClr val="0891B2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4" name="Shape 11"/>
          <p:cNvSpPr/>
          <p:nvPr/>
        </p:nvSpPr>
        <p:spPr>
          <a:xfrm>
            <a:off x="5943600" y="3383280"/>
            <a:ext cx="64008" cy="960120"/>
          </a:xfrm>
          <a:prstGeom prst="rect">
            <a:avLst/>
          </a:prstGeom>
          <a:solidFill>
            <a:srgbClr val="0891B2"/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2"/>
          <p:cNvSpPr/>
          <p:nvPr/>
        </p:nvSpPr>
        <p:spPr>
          <a:xfrm>
            <a:off x="6080760" y="3438144"/>
            <a:ext cx="2606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IT / Semiconductors</a:t>
            </a:r>
            <a:endParaRPr lang="en-US" sz="1150" dirty="0"/>
          </a:p>
        </p:txBody>
      </p:sp>
      <p:sp>
        <p:nvSpPr>
          <p:cNvPr id="16" name="Text 13"/>
          <p:cNvSpPr/>
          <p:nvPr/>
        </p:nvSpPr>
        <p:spPr>
          <a:xfrm>
            <a:off x="6080760" y="3694176"/>
            <a:ext cx="260604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centers require intensive water cooling. Hidden water exposure in high-growth brand valuations.</a:t>
            </a:r>
            <a:endParaRPr lang="en-US" sz="1000" dirty="0"/>
          </a:p>
        </p:txBody>
      </p:sp>
      <p:sp>
        <p:nvSpPr>
          <p:cNvPr id="17" name="Text 14"/>
          <p:cNvSpPr/>
          <p:nvPr/>
        </p:nvSpPr>
        <p:spPr>
          <a:xfrm>
            <a:off x="365760" y="4846320"/>
            <a:ext cx="841248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Note: Brand discount estimates are illustrative, derived from WIPPE regression coefficients applied to Interbrand earnings multipliers. Sector data from Tian &amp; Adriaens (2025).</a:t>
            </a:r>
            <a:endParaRPr lang="en-US" sz="8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1F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840480" cy="5143500"/>
          </a:xfrm>
          <a:prstGeom prst="rect">
            <a:avLst/>
          </a:prstGeom>
          <a:solidFill>
            <a:srgbClr val="112A4A"/>
          </a:solidFill>
          <a:ln w="12700">
            <a:solidFill>
              <a:srgbClr val="112A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5121" y="297180"/>
            <a:ext cx="4051935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kern="0" spc="300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OUR PRODUCT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320040" y="960120"/>
            <a:ext cx="1645920" cy="54864"/>
          </a:xfrm>
          <a:prstGeom prst="rect">
            <a:avLst/>
          </a:prstGeom>
          <a:solidFill>
            <a:srgbClr val="0891B2"/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320040" y="1054416"/>
            <a:ext cx="32004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AI-Powered Drought Risk</a:t>
            </a:r>
            <a:endParaRPr lang="en-US" sz="1300" dirty="0"/>
          </a:p>
          <a:p>
            <a:pPr marL="0" indent="0">
              <a:buNone/>
            </a:pPr>
            <a:r>
              <a:rPr lang="en-US" sz="1300" i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&amp; Brand Valuation Platform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4114800" y="1005840"/>
            <a:ext cx="4709160" cy="822960"/>
          </a:xfrm>
          <a:prstGeom prst="rect">
            <a:avLst/>
          </a:prstGeom>
          <a:solidFill>
            <a:srgbClr val="112A4A"/>
          </a:solidFill>
          <a:ln w="10160">
            <a:solidFill>
              <a:srgbClr val="0891B2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8" name="Shape 6"/>
          <p:cNvSpPr/>
          <p:nvPr/>
        </p:nvSpPr>
        <p:spPr>
          <a:xfrm>
            <a:off x="4114800" y="1005840"/>
            <a:ext cx="64008" cy="822960"/>
          </a:xfrm>
          <a:prstGeom prst="rect">
            <a:avLst/>
          </a:prstGeom>
          <a:solidFill>
            <a:srgbClr val="0891B2"/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Shape 7"/>
          <p:cNvSpPr/>
          <p:nvPr/>
        </p:nvSpPr>
        <p:spPr>
          <a:xfrm>
            <a:off x="8046720" y="1133856"/>
            <a:ext cx="749808" cy="256032"/>
          </a:xfrm>
          <a:prstGeom prst="rect">
            <a:avLst/>
          </a:prstGeom>
          <a:solidFill>
            <a:srgbClr val="0891B2">
              <a:alpha val="70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8046720" y="1133856"/>
            <a:ext cx="74980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Risk Pricing</a:t>
            </a:r>
            <a:endParaRPr lang="en-US" sz="800" dirty="0"/>
          </a:p>
        </p:txBody>
      </p:sp>
      <p:sp>
        <p:nvSpPr>
          <p:cNvPr id="11" name="Text 9"/>
          <p:cNvSpPr/>
          <p:nvPr/>
        </p:nvSpPr>
        <p:spPr>
          <a:xfrm>
            <a:off x="4251960" y="1060704"/>
            <a:ext cx="3611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 err="1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waterBeta</a:t>
            </a:r>
            <a:r>
              <a:rPr lang="en-US" sz="13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™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4251960" y="1353312"/>
            <a:ext cx="370332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Earnings-at-risk from drought scenarios. Adjusts Interbrand's Financial Performance input with probabilistic water stress modelling.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4114800" y="1965960"/>
            <a:ext cx="4709160" cy="822960"/>
          </a:xfrm>
          <a:prstGeom prst="rect">
            <a:avLst/>
          </a:prstGeom>
          <a:solidFill>
            <a:srgbClr val="112A4A"/>
          </a:solidFill>
          <a:ln w="10160">
            <a:solidFill>
              <a:srgbClr val="0891B2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4" name="Shape 12"/>
          <p:cNvSpPr/>
          <p:nvPr/>
        </p:nvSpPr>
        <p:spPr>
          <a:xfrm>
            <a:off x="4114800" y="1965960"/>
            <a:ext cx="64008" cy="822960"/>
          </a:xfrm>
          <a:prstGeom prst="rect">
            <a:avLst/>
          </a:prstGeom>
          <a:solidFill>
            <a:srgbClr val="0891B2"/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Shape 13"/>
          <p:cNvSpPr/>
          <p:nvPr/>
        </p:nvSpPr>
        <p:spPr>
          <a:xfrm>
            <a:off x="8046720" y="2093976"/>
            <a:ext cx="749808" cy="256032"/>
          </a:xfrm>
          <a:prstGeom prst="rect">
            <a:avLst/>
          </a:prstGeom>
          <a:solidFill>
            <a:srgbClr val="0891B2">
              <a:alpha val="70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8046720" y="2093976"/>
            <a:ext cx="74980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Brand Signal</a:t>
            </a:r>
            <a:endParaRPr lang="en-US" sz="800" dirty="0"/>
          </a:p>
        </p:txBody>
      </p:sp>
      <p:sp>
        <p:nvSpPr>
          <p:cNvPr id="17" name="Text 15"/>
          <p:cNvSpPr/>
          <p:nvPr/>
        </p:nvSpPr>
        <p:spPr>
          <a:xfrm>
            <a:off x="4251960" y="2020824"/>
            <a:ext cx="3611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GBRI™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4251960" y="2313432"/>
            <a:ext cx="370332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Brand sensitivity coefficient to water risk drivers. Modifies Role of Brand Index and Brand Strength Score.</a:t>
            </a:r>
            <a:endParaRPr lang="en-US" sz="1050" dirty="0"/>
          </a:p>
        </p:txBody>
      </p:sp>
      <p:sp>
        <p:nvSpPr>
          <p:cNvPr id="19" name="Shape 17"/>
          <p:cNvSpPr/>
          <p:nvPr/>
        </p:nvSpPr>
        <p:spPr>
          <a:xfrm>
            <a:off x="4114800" y="2926080"/>
            <a:ext cx="4709160" cy="822960"/>
          </a:xfrm>
          <a:prstGeom prst="rect">
            <a:avLst/>
          </a:prstGeom>
          <a:solidFill>
            <a:srgbClr val="112A4A"/>
          </a:solidFill>
          <a:ln w="10160">
            <a:solidFill>
              <a:srgbClr val="0891B2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0" name="Shape 18"/>
          <p:cNvSpPr/>
          <p:nvPr/>
        </p:nvSpPr>
        <p:spPr>
          <a:xfrm>
            <a:off x="4114800" y="2926080"/>
            <a:ext cx="64008" cy="822960"/>
          </a:xfrm>
          <a:prstGeom prst="rect">
            <a:avLst/>
          </a:prstGeom>
          <a:solidFill>
            <a:srgbClr val="0891B2"/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Shape 19"/>
          <p:cNvSpPr/>
          <p:nvPr/>
        </p:nvSpPr>
        <p:spPr>
          <a:xfrm>
            <a:off x="8046720" y="3054096"/>
            <a:ext cx="749808" cy="256032"/>
          </a:xfrm>
          <a:prstGeom prst="rect">
            <a:avLst/>
          </a:prstGeom>
          <a:solidFill>
            <a:srgbClr val="0891B2">
              <a:alpha val="70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Text 20"/>
          <p:cNvSpPr/>
          <p:nvPr/>
        </p:nvSpPr>
        <p:spPr>
          <a:xfrm>
            <a:off x="8046720" y="3054096"/>
            <a:ext cx="74980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/ Data</a:t>
            </a:r>
            <a:endParaRPr lang="en-US" sz="800" dirty="0"/>
          </a:p>
        </p:txBody>
      </p:sp>
      <p:sp>
        <p:nvSpPr>
          <p:cNvPr id="23" name="Text 21"/>
          <p:cNvSpPr/>
          <p:nvPr/>
        </p:nvSpPr>
        <p:spPr>
          <a:xfrm>
            <a:off x="4251960" y="2980944"/>
            <a:ext cx="3611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Drought AI Engine</a:t>
            </a:r>
            <a:endParaRPr lang="en-US" sz="1300" dirty="0"/>
          </a:p>
        </p:txBody>
      </p:sp>
      <p:sp>
        <p:nvSpPr>
          <p:cNvPr id="24" name="Text 22"/>
          <p:cNvSpPr/>
          <p:nvPr/>
        </p:nvSpPr>
        <p:spPr>
          <a:xfrm>
            <a:off x="4251960" y="3273552"/>
            <a:ext cx="370332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Machine-learning imputation of water intensity for 80% of non-disclosing S&amp;P 500 companies. IFRS-S2 and insurance ready.</a:t>
            </a:r>
            <a:endParaRPr lang="en-US" sz="1050" dirty="0"/>
          </a:p>
        </p:txBody>
      </p:sp>
      <p:sp>
        <p:nvSpPr>
          <p:cNvPr id="25" name="Shape 23"/>
          <p:cNvSpPr/>
          <p:nvPr/>
        </p:nvSpPr>
        <p:spPr>
          <a:xfrm>
            <a:off x="4114800" y="3886200"/>
            <a:ext cx="4709160" cy="822960"/>
          </a:xfrm>
          <a:prstGeom prst="rect">
            <a:avLst/>
          </a:prstGeom>
          <a:solidFill>
            <a:srgbClr val="112A4A"/>
          </a:solidFill>
          <a:ln w="10160">
            <a:solidFill>
              <a:srgbClr val="0891B2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6" name="Shape 24"/>
          <p:cNvSpPr/>
          <p:nvPr/>
        </p:nvSpPr>
        <p:spPr>
          <a:xfrm>
            <a:off x="4114800" y="3886200"/>
            <a:ext cx="64008" cy="822960"/>
          </a:xfrm>
          <a:prstGeom prst="rect">
            <a:avLst/>
          </a:prstGeom>
          <a:solidFill>
            <a:srgbClr val="0891B2"/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7" name="Shape 25"/>
          <p:cNvSpPr/>
          <p:nvPr/>
        </p:nvSpPr>
        <p:spPr>
          <a:xfrm>
            <a:off x="8046720" y="4014216"/>
            <a:ext cx="749808" cy="256032"/>
          </a:xfrm>
          <a:prstGeom prst="rect">
            <a:avLst/>
          </a:prstGeom>
          <a:solidFill>
            <a:srgbClr val="0891B2">
              <a:alpha val="70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8" name="Text 26"/>
          <p:cNvSpPr/>
          <p:nvPr/>
        </p:nvSpPr>
        <p:spPr>
          <a:xfrm>
            <a:off x="8046720" y="4014216"/>
            <a:ext cx="74980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Deliverable</a:t>
            </a:r>
            <a:endParaRPr lang="en-US" sz="800" dirty="0"/>
          </a:p>
        </p:txBody>
      </p:sp>
      <p:sp>
        <p:nvSpPr>
          <p:cNvPr id="29" name="Text 27"/>
          <p:cNvSpPr/>
          <p:nvPr/>
        </p:nvSpPr>
        <p:spPr>
          <a:xfrm>
            <a:off x="4251960" y="3941064"/>
            <a:ext cx="3611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Brand Valuation Overlay</a:t>
            </a:r>
            <a:endParaRPr lang="en-US" sz="1300" dirty="0"/>
          </a:p>
        </p:txBody>
      </p:sp>
      <p:sp>
        <p:nvSpPr>
          <p:cNvPr id="30" name="Text 28"/>
          <p:cNvSpPr/>
          <p:nvPr/>
        </p:nvSpPr>
        <p:spPr>
          <a:xfrm>
            <a:off x="4251960" y="4233672"/>
            <a:ext cx="370332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Plug-in module for Interbrand, BrandZ and proprietary DCF models. Outputs water-adjusted brand equity figures.</a:t>
            </a:r>
            <a:endParaRPr lang="en-US" sz="1050" dirty="0"/>
          </a:p>
        </p:txBody>
      </p:sp>
      <p:sp>
        <p:nvSpPr>
          <p:cNvPr id="31" name="Text 29"/>
          <p:cNvSpPr/>
          <p:nvPr/>
        </p:nvSpPr>
        <p:spPr>
          <a:xfrm>
            <a:off x="4114800" y="4864608"/>
            <a:ext cx="47091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Built on: Bloomberg water intensity data  ·  GICS sector classifications  ·  IFRS-S2 / SEC climate disclosure frameworks</a:t>
            </a:r>
            <a:endParaRPr lang="en-US" sz="850" dirty="0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09BFB5FD-6093-DD1A-E97D-FF8E17F19D8E}"/>
              </a:ext>
            </a:extLst>
          </p:cNvPr>
          <p:cNvGrpSpPr/>
          <p:nvPr/>
        </p:nvGrpSpPr>
        <p:grpSpPr>
          <a:xfrm>
            <a:off x="-17266" y="2233753"/>
            <a:ext cx="3803454" cy="2640858"/>
            <a:chOff x="427856" y="2955867"/>
            <a:chExt cx="4467619" cy="2762057"/>
          </a:xfrm>
        </p:grpSpPr>
        <p:cxnSp>
          <p:nvCxnSpPr>
            <p:cNvPr id="33" name="Straight Arrow Connector 32">
              <a:extLst>
                <a:ext uri="{FF2B5EF4-FFF2-40B4-BE49-F238E27FC236}">
                  <a16:creationId xmlns:a16="http://schemas.microsoft.com/office/drawing/2014/main" id="{96D33843-52A8-3332-3943-F135B6A9210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222664" y="2955867"/>
              <a:ext cx="0" cy="2360815"/>
            </a:xfrm>
            <a:prstGeom prst="straightConnector1">
              <a:avLst/>
            </a:prstGeom>
            <a:ln w="28575">
              <a:solidFill>
                <a:srgbClr val="00B0F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Arrow Connector 33">
              <a:extLst>
                <a:ext uri="{FF2B5EF4-FFF2-40B4-BE49-F238E27FC236}">
                  <a16:creationId xmlns:a16="http://schemas.microsoft.com/office/drawing/2014/main" id="{E0E65792-C3AB-0C7A-8CC3-A45098451030}"/>
                </a:ext>
              </a:extLst>
            </p:cNvPr>
            <p:cNvCxnSpPr>
              <a:cxnSpLocks/>
            </p:cNvCxnSpPr>
            <p:nvPr/>
          </p:nvCxnSpPr>
          <p:spPr>
            <a:xfrm>
              <a:off x="1222664" y="5316682"/>
              <a:ext cx="2860963" cy="0"/>
            </a:xfrm>
            <a:prstGeom prst="straightConnector1">
              <a:avLst/>
            </a:prstGeom>
            <a:ln w="28575">
              <a:solidFill>
                <a:srgbClr val="92D05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Arrow Connector 34">
              <a:extLst>
                <a:ext uri="{FF2B5EF4-FFF2-40B4-BE49-F238E27FC236}">
                  <a16:creationId xmlns:a16="http://schemas.microsoft.com/office/drawing/2014/main" id="{D0CC572B-BDF0-1473-105D-11917C3C200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222664" y="4373985"/>
              <a:ext cx="1860567" cy="942697"/>
            </a:xfrm>
            <a:prstGeom prst="straightConnector1">
              <a:avLst/>
            </a:prstGeom>
            <a:ln w="28575">
              <a:solidFill>
                <a:schemeClr val="accent4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05C71169-FF56-D30C-05E8-42D04F3A0762}"/>
                </a:ext>
              </a:extLst>
            </p:cNvPr>
            <p:cNvSpPr txBox="1"/>
            <p:nvPr/>
          </p:nvSpPr>
          <p:spPr>
            <a:xfrm rot="16200000">
              <a:off x="-114096" y="3756495"/>
              <a:ext cx="1770793" cy="68688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 b="1" dirty="0" err="1">
                  <a:solidFill>
                    <a:srgbClr val="00B0F0"/>
                  </a:solidFill>
                </a:rPr>
                <a:t>waterBeta</a:t>
              </a:r>
              <a:r>
                <a:rPr lang="en-US" sz="1600" b="1" dirty="0">
                  <a:solidFill>
                    <a:srgbClr val="00B0F0"/>
                  </a:solidFill>
                </a:rPr>
                <a:t>™ </a:t>
              </a:r>
            </a:p>
            <a:p>
              <a:pPr algn="ctr"/>
              <a:r>
                <a:rPr lang="en-US" sz="1600" b="1" dirty="0">
                  <a:solidFill>
                    <a:srgbClr val="00B0F0"/>
                  </a:solidFill>
                </a:rPr>
                <a:t>(operational risk)</a:t>
              </a:r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5E933D59-0A72-8428-E3BF-5F33C7B3E9E7}"/>
                </a:ext>
              </a:extLst>
            </p:cNvPr>
            <p:cNvSpPr txBox="1"/>
            <p:nvPr/>
          </p:nvSpPr>
          <p:spPr>
            <a:xfrm>
              <a:off x="1488558" y="5363832"/>
              <a:ext cx="2732496" cy="35409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b="1" dirty="0">
                  <a:solidFill>
                    <a:srgbClr val="92D050"/>
                  </a:solidFill>
                </a:rPr>
                <a:t>Beta (CAPM; market risk)</a:t>
              </a:r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210F2151-D971-D384-C8CB-E9448AF8BA1F}"/>
                </a:ext>
              </a:extLst>
            </p:cNvPr>
            <p:cNvSpPr txBox="1"/>
            <p:nvPr/>
          </p:nvSpPr>
          <p:spPr>
            <a:xfrm>
              <a:off x="2985654" y="4059750"/>
              <a:ext cx="1909821" cy="61161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00" b="1" dirty="0" err="1">
                  <a:solidFill>
                    <a:schemeClr val="accent4"/>
                  </a:solidFill>
                </a:rPr>
                <a:t>brandAlpha</a:t>
              </a:r>
              <a:r>
                <a:rPr lang="en-US" sz="1600" b="1" dirty="0">
                  <a:solidFill>
                    <a:schemeClr val="accent4"/>
                  </a:solidFill>
                </a:rPr>
                <a:t> (social liquidity)</a:t>
              </a:r>
            </a:p>
          </p:txBody>
        </p:sp>
        <p:pic>
          <p:nvPicPr>
            <p:cNvPr id="39" name="Picture 38">
              <a:extLst>
                <a:ext uri="{FF2B5EF4-FFF2-40B4-BE49-F238E27FC236}">
                  <a16:creationId xmlns:a16="http://schemas.microsoft.com/office/drawing/2014/main" id="{6F1FAC2B-6A1F-CD3B-1F0D-6B210BDD487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782017" y="3256620"/>
              <a:ext cx="1258735" cy="862338"/>
            </a:xfrm>
            <a:prstGeom prst="rect">
              <a:avLst/>
            </a:prstGeom>
          </p:spPr>
        </p:pic>
      </p:grpSp>
      <p:sp>
        <p:nvSpPr>
          <p:cNvPr id="40" name="TextBox 39">
            <a:extLst>
              <a:ext uri="{FF2B5EF4-FFF2-40B4-BE49-F238E27FC236}">
                <a16:creationId xmlns:a16="http://schemas.microsoft.com/office/drawing/2014/main" id="{B5A2A278-90AE-2362-1083-C49E3B0E966D}"/>
              </a:ext>
            </a:extLst>
          </p:cNvPr>
          <p:cNvSpPr txBox="1"/>
          <p:nvPr/>
        </p:nvSpPr>
        <p:spPr>
          <a:xfrm>
            <a:off x="157705" y="1659738"/>
            <a:ext cx="3564185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UNCORRELATED FACTOR ISOLATION</a:t>
            </a:r>
          </a:p>
          <a:p>
            <a:r>
              <a:rPr lang="en-US" sz="1400" i="1" dirty="0" err="1">
                <a:solidFill>
                  <a:schemeClr val="bg1"/>
                </a:solidFill>
              </a:rPr>
              <a:t>waterBeta</a:t>
            </a:r>
            <a:r>
              <a:rPr lang="en-US" sz="1400" i="1" baseline="30000" dirty="0">
                <a:solidFill>
                  <a:schemeClr val="bg1"/>
                </a:solidFill>
              </a:rPr>
              <a:t>©</a:t>
            </a:r>
            <a:r>
              <a:rPr lang="en-US" sz="1400" i="1" dirty="0">
                <a:solidFill>
                  <a:schemeClr val="bg1"/>
                </a:solidFill>
              </a:rPr>
              <a:t> &amp; </a:t>
            </a:r>
            <a:r>
              <a:rPr lang="en-US" sz="1400" i="1" dirty="0" err="1">
                <a:solidFill>
                  <a:schemeClr val="bg1"/>
                </a:solidFill>
              </a:rPr>
              <a:t>brandAlpha</a:t>
            </a:r>
            <a:r>
              <a:rPr lang="en-US" sz="1400" i="1" baseline="30000" dirty="0">
                <a:solidFill>
                  <a:schemeClr val="bg1"/>
                </a:solidFill>
              </a:rPr>
              <a:t>©</a:t>
            </a:r>
            <a:r>
              <a:rPr lang="en-US" sz="1400" i="1" dirty="0">
                <a:solidFill>
                  <a:schemeClr val="bg1"/>
                </a:solidFill>
              </a:rPr>
              <a:t> capture variance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01168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MARKET OPPORTUNITY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57200" y="685800"/>
            <a:ext cx="8229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IFRS-S2 mandates, ESG investing growth, and credit or insurance risk repricing are converging to create an urgent market for finance-driven water risk analytics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365760" y="1188720"/>
            <a:ext cx="2606040" cy="2286000"/>
          </a:xfrm>
          <a:prstGeom prst="rect">
            <a:avLst/>
          </a:prstGeom>
          <a:solidFill>
            <a:srgbClr val="FFFFFF"/>
          </a:solidFill>
          <a:ln w="19050">
            <a:solidFill>
              <a:srgbClr val="0D4F8B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365760" y="1188720"/>
            <a:ext cx="2606040" cy="475488"/>
          </a:xfrm>
          <a:prstGeom prst="rect">
            <a:avLst/>
          </a:prstGeom>
          <a:solidFill>
            <a:srgbClr val="0D4F8B"/>
          </a:solidFill>
          <a:ln w="12700">
            <a:solidFill>
              <a:srgbClr val="0D4F8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365760" y="1188720"/>
            <a:ext cx="6400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TAM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1005840" y="1188720"/>
            <a:ext cx="1965960" cy="475488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Total Addressable Market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365760" y="1737360"/>
            <a:ext cx="26060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0D4F8B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$5–10B</a:t>
            </a:r>
            <a:endParaRPr lang="en-US" sz="2800" dirty="0"/>
          </a:p>
        </p:txBody>
      </p:sp>
      <p:sp>
        <p:nvSpPr>
          <p:cNvPr id="9" name="Text 7"/>
          <p:cNvSpPr/>
          <p:nvPr/>
        </p:nvSpPr>
        <p:spPr>
          <a:xfrm>
            <a:off x="475488" y="2377440"/>
            <a:ext cx="237744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Water risk advisory, ESG data services &amp; brand finance consulting globally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3200400" y="1188720"/>
            <a:ext cx="2606040" cy="2286000"/>
          </a:xfrm>
          <a:prstGeom prst="rect">
            <a:avLst/>
          </a:prstGeom>
          <a:solidFill>
            <a:srgbClr val="FFFFFF"/>
          </a:solidFill>
          <a:ln w="19050">
            <a:solidFill>
              <a:srgbClr val="0891B2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1" name="Shape 9"/>
          <p:cNvSpPr/>
          <p:nvPr/>
        </p:nvSpPr>
        <p:spPr>
          <a:xfrm>
            <a:off x="3200400" y="1188720"/>
            <a:ext cx="2606040" cy="475488"/>
          </a:xfrm>
          <a:prstGeom prst="rect">
            <a:avLst/>
          </a:prstGeom>
          <a:solidFill>
            <a:srgbClr val="0891B2"/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3200400" y="1188720"/>
            <a:ext cx="6400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SAM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3840480" y="1188720"/>
            <a:ext cx="1965960" cy="475488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Serviceable Market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3200400" y="1737360"/>
            <a:ext cx="26060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0891B2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$600M–1B</a:t>
            </a:r>
            <a:endParaRPr lang="en-US" sz="2800" dirty="0"/>
          </a:p>
        </p:txBody>
      </p:sp>
      <p:sp>
        <p:nvSpPr>
          <p:cNvPr id="15" name="Text 13"/>
          <p:cNvSpPr/>
          <p:nvPr/>
        </p:nvSpPr>
        <p:spPr>
          <a:xfrm>
            <a:off x="3310128" y="2377440"/>
            <a:ext cx="237744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ESG-indexed funds, insurance, hedge fund &amp; private equity water VaR analytics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6035040" y="1188720"/>
            <a:ext cx="2606040" cy="2286000"/>
          </a:xfrm>
          <a:prstGeom prst="rect">
            <a:avLst/>
          </a:prstGeom>
          <a:solidFill>
            <a:srgbClr val="FFFFFF"/>
          </a:solidFill>
          <a:ln w="19050">
            <a:solidFill>
              <a:srgbClr val="34D399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7" name="Shape 15"/>
          <p:cNvSpPr/>
          <p:nvPr/>
        </p:nvSpPr>
        <p:spPr>
          <a:xfrm>
            <a:off x="6035040" y="1188720"/>
            <a:ext cx="2606040" cy="475488"/>
          </a:xfrm>
          <a:prstGeom prst="rect">
            <a:avLst/>
          </a:prstGeom>
          <a:solidFill>
            <a:srgbClr val="34D399"/>
          </a:solidFill>
          <a:ln w="12700">
            <a:solidFill>
              <a:srgbClr val="34D39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6035040" y="1188720"/>
            <a:ext cx="6400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SOM</a:t>
            </a:r>
            <a:endParaRPr lang="en-US" sz="2000" dirty="0"/>
          </a:p>
        </p:txBody>
      </p:sp>
      <p:sp>
        <p:nvSpPr>
          <p:cNvPr id="19" name="Text 17"/>
          <p:cNvSpPr/>
          <p:nvPr/>
        </p:nvSpPr>
        <p:spPr>
          <a:xfrm>
            <a:off x="6675120" y="1188720"/>
            <a:ext cx="1965960" cy="475488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Initial Target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6035040" y="1737360"/>
            <a:ext cx="26060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34D399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$200M</a:t>
            </a:r>
            <a:endParaRPr lang="en-US" sz="2800" dirty="0"/>
          </a:p>
        </p:txBody>
      </p:sp>
      <p:sp>
        <p:nvSpPr>
          <p:cNvPr id="21" name="Text 19"/>
          <p:cNvSpPr/>
          <p:nvPr/>
        </p:nvSpPr>
        <p:spPr>
          <a:xfrm>
            <a:off x="6144768" y="2377440"/>
            <a:ext cx="237744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Equity analysts, portfolio managers &amp; CF/M/</a:t>
            </a:r>
            <a:r>
              <a:rPr lang="en-US" sz="1100" dirty="0" err="1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Os</a:t>
            </a:r>
            <a:r>
              <a:rPr lang="en-US" sz="11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of water-intensive S&amp;P 500 companies</a:t>
            </a:r>
            <a:endParaRPr lang="en-US" sz="1100" dirty="0"/>
          </a:p>
        </p:txBody>
      </p:sp>
      <p:sp>
        <p:nvSpPr>
          <p:cNvPr id="22" name="Shape 20"/>
          <p:cNvSpPr/>
          <p:nvPr/>
        </p:nvSpPr>
        <p:spPr>
          <a:xfrm>
            <a:off x="365760" y="3703320"/>
            <a:ext cx="8412480" cy="54864"/>
          </a:xfrm>
          <a:prstGeom prst="rect">
            <a:avLst/>
          </a:prstGeom>
          <a:solidFill>
            <a:srgbClr val="CBD5E1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/>
          <p:nvPr/>
        </p:nvSpPr>
        <p:spPr>
          <a:xfrm>
            <a:off x="365760" y="3858768"/>
            <a:ext cx="1828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Market Tailwinds:</a:t>
            </a:r>
            <a:endParaRPr lang="en-US" sz="1150" dirty="0"/>
          </a:p>
        </p:txBody>
      </p:sp>
      <p:sp>
        <p:nvSpPr>
          <p:cNvPr id="24" name="Text 22"/>
          <p:cNvSpPr/>
          <p:nvPr/>
        </p:nvSpPr>
        <p:spPr>
          <a:xfrm>
            <a:off x="2194560" y="3858768"/>
            <a:ext cx="65836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IFRS-S2 water disclosure mandates (2025+)   ·   ESG-indexed AUM now $35T+ globally   ·   Water risk repricing in credit markets   ·   AI-powered imputation overcomes 80% non-disclosure gap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1F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01168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COMPETITIVE MOAT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57200" y="685800"/>
            <a:ext cx="8229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EquariusAI is the only platform that bridges physical drought risk, corporate financial metrics, and brand equity — backed by peer-reviewed research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365760" y="1234440"/>
            <a:ext cx="2651760" cy="1508760"/>
          </a:xfrm>
          <a:prstGeom prst="rect">
            <a:avLst/>
          </a:prstGeom>
          <a:solidFill>
            <a:srgbClr val="112A4A"/>
          </a:solidFill>
          <a:ln w="10160">
            <a:solidFill>
              <a:srgbClr val="0891B2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365760" y="1344168"/>
            <a:ext cx="594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</a:rPr>
              <a:t>📊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932688" y="1325880"/>
            <a:ext cx="20116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6B6D4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Proprietary Research</a:t>
            </a:r>
            <a:endParaRPr lang="en-US" sz="1150" dirty="0"/>
          </a:p>
        </p:txBody>
      </p:sp>
      <p:sp>
        <p:nvSpPr>
          <p:cNvPr id="7" name="Text 5"/>
          <p:cNvSpPr/>
          <p:nvPr/>
        </p:nvSpPr>
        <p:spPr>
          <a:xfrm>
            <a:off x="475488" y="1783080"/>
            <a:ext cx="246888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Built on cross-sectional regression of 7,200+ S&amp;P 500 company-years. Results published in QJF / Global Finance Forum Special Issue.</a:t>
            </a:r>
            <a:endParaRPr lang="en-US" sz="1000" dirty="0"/>
          </a:p>
        </p:txBody>
      </p:sp>
      <p:sp>
        <p:nvSpPr>
          <p:cNvPr id="8" name="Shape 6"/>
          <p:cNvSpPr/>
          <p:nvPr/>
        </p:nvSpPr>
        <p:spPr>
          <a:xfrm>
            <a:off x="3246120" y="1234440"/>
            <a:ext cx="2651760" cy="1508760"/>
          </a:xfrm>
          <a:prstGeom prst="rect">
            <a:avLst/>
          </a:prstGeom>
          <a:solidFill>
            <a:srgbClr val="112A4A"/>
          </a:solidFill>
          <a:ln w="10160">
            <a:solidFill>
              <a:srgbClr val="0891B2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3246120" y="1344168"/>
            <a:ext cx="594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</a:rPr>
              <a:t>🤖</a:t>
            </a:r>
            <a:endParaRPr lang="en-US" sz="2200" dirty="0"/>
          </a:p>
        </p:txBody>
      </p:sp>
      <p:sp>
        <p:nvSpPr>
          <p:cNvPr id="10" name="Text 8"/>
          <p:cNvSpPr/>
          <p:nvPr/>
        </p:nvSpPr>
        <p:spPr>
          <a:xfrm>
            <a:off x="3813048" y="1325880"/>
            <a:ext cx="20116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6B6D4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AI Imputation Engine</a:t>
            </a:r>
            <a:endParaRPr lang="en-US" sz="1150" dirty="0"/>
          </a:p>
        </p:txBody>
      </p:sp>
      <p:sp>
        <p:nvSpPr>
          <p:cNvPr id="11" name="Text 9"/>
          <p:cNvSpPr/>
          <p:nvPr/>
        </p:nvSpPr>
        <p:spPr>
          <a:xfrm>
            <a:off x="3355848" y="1783080"/>
            <a:ext cx="246888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Proprietary AIML models impute water intensity for 80% of non-disclosing companies using financial proxies. R² 0.6–0.7 validation.</a:t>
            </a:r>
            <a:endParaRPr lang="en-US" sz="1000" dirty="0"/>
          </a:p>
        </p:txBody>
      </p:sp>
      <p:sp>
        <p:nvSpPr>
          <p:cNvPr id="12" name="Shape 10"/>
          <p:cNvSpPr/>
          <p:nvPr/>
        </p:nvSpPr>
        <p:spPr>
          <a:xfrm>
            <a:off x="6126480" y="1234440"/>
            <a:ext cx="2651760" cy="1508760"/>
          </a:xfrm>
          <a:prstGeom prst="rect">
            <a:avLst/>
          </a:prstGeom>
          <a:solidFill>
            <a:srgbClr val="112A4A"/>
          </a:solidFill>
          <a:ln w="10160">
            <a:solidFill>
              <a:srgbClr val="0891B2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6126480" y="1344168"/>
            <a:ext cx="594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</a:rPr>
              <a:t>🔒</a:t>
            </a:r>
            <a:endParaRPr lang="en-US" sz="2200" dirty="0"/>
          </a:p>
        </p:txBody>
      </p:sp>
      <p:sp>
        <p:nvSpPr>
          <p:cNvPr id="14" name="Text 12"/>
          <p:cNvSpPr/>
          <p:nvPr/>
        </p:nvSpPr>
        <p:spPr>
          <a:xfrm>
            <a:off x="6693408" y="1325880"/>
            <a:ext cx="20116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6B6D4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Dual IP: GBRI™ &amp; waterBeta™</a:t>
            </a:r>
            <a:endParaRPr lang="en-US" sz="1150" dirty="0"/>
          </a:p>
        </p:txBody>
      </p:sp>
      <p:sp>
        <p:nvSpPr>
          <p:cNvPr id="15" name="Text 13"/>
          <p:cNvSpPr/>
          <p:nvPr/>
        </p:nvSpPr>
        <p:spPr>
          <a:xfrm>
            <a:off x="6236208" y="1783080"/>
            <a:ext cx="246888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Trademarked, provisional-patent analytics. No comparable tool exists linking water metrics to brand valuation multipliers.</a:t>
            </a:r>
            <a:endParaRPr lang="en-US" sz="1000" dirty="0"/>
          </a:p>
        </p:txBody>
      </p:sp>
      <p:sp>
        <p:nvSpPr>
          <p:cNvPr id="16" name="Shape 14"/>
          <p:cNvSpPr/>
          <p:nvPr/>
        </p:nvSpPr>
        <p:spPr>
          <a:xfrm>
            <a:off x="365760" y="2926080"/>
            <a:ext cx="2651760" cy="1508760"/>
          </a:xfrm>
          <a:prstGeom prst="rect">
            <a:avLst/>
          </a:prstGeom>
          <a:solidFill>
            <a:srgbClr val="112A4A"/>
          </a:solidFill>
          <a:ln w="10160">
            <a:solidFill>
              <a:srgbClr val="0891B2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365760" y="3035808"/>
            <a:ext cx="594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</a:rPr>
              <a:t>⚖️</a:t>
            </a:r>
            <a:endParaRPr lang="en-US" sz="2200" dirty="0"/>
          </a:p>
        </p:txBody>
      </p:sp>
      <p:sp>
        <p:nvSpPr>
          <p:cNvPr id="18" name="Text 16"/>
          <p:cNvSpPr/>
          <p:nvPr/>
        </p:nvSpPr>
        <p:spPr>
          <a:xfrm>
            <a:off x="932688" y="3017520"/>
            <a:ext cx="20116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6B6D4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IFRS-S2 Native</a:t>
            </a:r>
            <a:endParaRPr lang="en-US" sz="1150" dirty="0"/>
          </a:p>
        </p:txBody>
      </p:sp>
      <p:sp>
        <p:nvSpPr>
          <p:cNvPr id="19" name="Text 17"/>
          <p:cNvSpPr/>
          <p:nvPr/>
        </p:nvSpPr>
        <p:spPr>
          <a:xfrm>
            <a:off x="475488" y="3474720"/>
            <a:ext cx="246888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Built for mandatory climate-financial disclosure. First-mover advantage as regulatory requirements accelerate in 2025–2027.</a:t>
            </a:r>
            <a:endParaRPr lang="en-US" sz="1000" dirty="0"/>
          </a:p>
        </p:txBody>
      </p:sp>
      <p:sp>
        <p:nvSpPr>
          <p:cNvPr id="20" name="Shape 18"/>
          <p:cNvSpPr/>
          <p:nvPr/>
        </p:nvSpPr>
        <p:spPr>
          <a:xfrm>
            <a:off x="3246120" y="2926080"/>
            <a:ext cx="2651760" cy="1508760"/>
          </a:xfrm>
          <a:prstGeom prst="rect">
            <a:avLst/>
          </a:prstGeom>
          <a:solidFill>
            <a:srgbClr val="112A4A"/>
          </a:solidFill>
          <a:ln w="10160">
            <a:solidFill>
              <a:srgbClr val="0891B2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3246120" y="3035808"/>
            <a:ext cx="594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</a:rPr>
              <a:t>🏷️</a:t>
            </a:r>
            <a:endParaRPr lang="en-US" sz="2200" dirty="0"/>
          </a:p>
        </p:txBody>
      </p:sp>
      <p:sp>
        <p:nvSpPr>
          <p:cNvPr id="22" name="Text 20"/>
          <p:cNvSpPr/>
          <p:nvPr/>
        </p:nvSpPr>
        <p:spPr>
          <a:xfrm>
            <a:off x="3813048" y="3017520"/>
            <a:ext cx="20116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6B6D4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Interbrand Overlay</a:t>
            </a:r>
            <a:endParaRPr lang="en-US" sz="1150" dirty="0"/>
          </a:p>
        </p:txBody>
      </p:sp>
      <p:sp>
        <p:nvSpPr>
          <p:cNvPr id="23" name="Text 21"/>
          <p:cNvSpPr/>
          <p:nvPr/>
        </p:nvSpPr>
        <p:spPr>
          <a:xfrm>
            <a:off x="3355848" y="3474720"/>
            <a:ext cx="246888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Direct integration with leading brand valuation frameworks — a first in the industry. Certified by University of Michigan research.</a:t>
            </a:r>
            <a:endParaRPr lang="en-US" sz="1000" dirty="0"/>
          </a:p>
        </p:txBody>
      </p:sp>
      <p:sp>
        <p:nvSpPr>
          <p:cNvPr id="24" name="Shape 22"/>
          <p:cNvSpPr/>
          <p:nvPr/>
        </p:nvSpPr>
        <p:spPr>
          <a:xfrm>
            <a:off x="6126480" y="2926080"/>
            <a:ext cx="2651760" cy="1508760"/>
          </a:xfrm>
          <a:prstGeom prst="rect">
            <a:avLst/>
          </a:prstGeom>
          <a:solidFill>
            <a:srgbClr val="112A4A"/>
          </a:solidFill>
          <a:ln w="10160">
            <a:solidFill>
              <a:srgbClr val="0891B2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6126480" y="3035808"/>
            <a:ext cx="594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</a:rPr>
              <a:t>🏦</a:t>
            </a:r>
            <a:endParaRPr lang="en-US" sz="2200" dirty="0"/>
          </a:p>
        </p:txBody>
      </p:sp>
      <p:sp>
        <p:nvSpPr>
          <p:cNvPr id="26" name="Text 24"/>
          <p:cNvSpPr/>
          <p:nvPr/>
        </p:nvSpPr>
        <p:spPr>
          <a:xfrm>
            <a:off x="6693408" y="3017520"/>
            <a:ext cx="20116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6B6D4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Corporate Validation</a:t>
            </a:r>
            <a:endParaRPr lang="en-US" sz="1150" dirty="0"/>
          </a:p>
        </p:txBody>
      </p:sp>
      <p:sp>
        <p:nvSpPr>
          <p:cNvPr id="27" name="Text 25"/>
          <p:cNvSpPr/>
          <p:nvPr/>
        </p:nvSpPr>
        <p:spPr>
          <a:xfrm>
            <a:off x="6236208" y="3474720"/>
            <a:ext cx="246888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Contracts with AWS, Kurita Water Industries and Asahi, as well as indexes powered by </a:t>
            </a:r>
            <a:r>
              <a:rPr lang="en-US" sz="1000" dirty="0" err="1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waterBeta</a:t>
            </a:r>
            <a:r>
              <a:rPr lang="en-US" sz="10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based on NASDAQ, Nikkei 225 and STOXX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01168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BUSINESS MODEL &amp; THE ASK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365760" y="822960"/>
            <a:ext cx="50292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Revenue Streams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365760" y="1261872"/>
            <a:ext cx="4937760" cy="658368"/>
          </a:xfrm>
          <a:prstGeom prst="rect">
            <a:avLst/>
          </a:prstGeom>
          <a:solidFill>
            <a:srgbClr val="FFFFFF"/>
          </a:solidFill>
          <a:ln w="10160">
            <a:solidFill>
              <a:srgbClr val="0891B2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365760" y="1261872"/>
            <a:ext cx="54864" cy="658368"/>
          </a:xfrm>
          <a:prstGeom prst="rect">
            <a:avLst/>
          </a:prstGeom>
          <a:solidFill>
            <a:srgbClr val="0891B2"/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502920" y="1316736"/>
            <a:ext cx="2011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Bespoke Analysis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2560320" y="1316736"/>
            <a:ext cx="2606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b="1" dirty="0">
                <a:solidFill>
                  <a:srgbClr val="0891B2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$75K–125K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502920" y="1600200"/>
            <a:ext cx="47091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Per-company or portfolio GBRI + waterBeta analysis with Interbrand overlay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365760" y="2011680"/>
            <a:ext cx="4937760" cy="658368"/>
          </a:xfrm>
          <a:prstGeom prst="rect">
            <a:avLst/>
          </a:prstGeom>
          <a:solidFill>
            <a:srgbClr val="FFFFFF"/>
          </a:solidFill>
          <a:ln w="10160">
            <a:solidFill>
              <a:srgbClr val="0891B2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365760" y="2011680"/>
            <a:ext cx="54864" cy="658368"/>
          </a:xfrm>
          <a:prstGeom prst="rect">
            <a:avLst/>
          </a:prstGeom>
          <a:solidFill>
            <a:srgbClr val="0891B2"/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502920" y="2066544"/>
            <a:ext cx="2011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DaaS Subscriptions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2560320" y="2066544"/>
            <a:ext cx="2606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b="1" dirty="0">
                <a:solidFill>
                  <a:srgbClr val="0891B2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$990–$9,750 p.a.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502920" y="2350008"/>
            <a:ext cx="47091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Regional, sector, company-specific water intensity datasets via API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365760" y="2761488"/>
            <a:ext cx="4937760" cy="658368"/>
          </a:xfrm>
          <a:prstGeom prst="rect">
            <a:avLst/>
          </a:prstGeom>
          <a:solidFill>
            <a:srgbClr val="FFFFFF"/>
          </a:solidFill>
          <a:ln w="10160">
            <a:solidFill>
              <a:srgbClr val="0891B2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5" name="Shape 13"/>
          <p:cNvSpPr/>
          <p:nvPr/>
        </p:nvSpPr>
        <p:spPr>
          <a:xfrm>
            <a:off x="365760" y="2761488"/>
            <a:ext cx="54864" cy="658368"/>
          </a:xfrm>
          <a:prstGeom prst="rect">
            <a:avLst/>
          </a:prstGeom>
          <a:solidFill>
            <a:srgbClr val="0891B2"/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502920" y="2816352"/>
            <a:ext cx="2011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SaaS Platform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2560320" y="2816352"/>
            <a:ext cx="2606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b="1" dirty="0">
                <a:solidFill>
                  <a:srgbClr val="0891B2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$499–$1,295/mo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502920" y="3099816"/>
            <a:ext cx="47091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Institutional subscriptions with scenario modeling and IFRS-S2 reporting modules</a:t>
            </a:r>
            <a:endParaRPr lang="en-US" sz="1050" dirty="0"/>
          </a:p>
        </p:txBody>
      </p:sp>
      <p:sp>
        <p:nvSpPr>
          <p:cNvPr id="19" name="Shape 17"/>
          <p:cNvSpPr/>
          <p:nvPr/>
        </p:nvSpPr>
        <p:spPr>
          <a:xfrm>
            <a:off x="5577840" y="731520"/>
            <a:ext cx="3200400" cy="4114800"/>
          </a:xfrm>
          <a:prstGeom prst="rect">
            <a:avLst/>
          </a:prstGeom>
          <a:solidFill>
            <a:srgbClr val="0B1F3A"/>
          </a:solidFill>
          <a:ln w="12700">
            <a:solidFill>
              <a:srgbClr val="0D4F8B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0" name="Text 18"/>
          <p:cNvSpPr/>
          <p:nvPr/>
        </p:nvSpPr>
        <p:spPr>
          <a:xfrm>
            <a:off x="5669280" y="868680"/>
            <a:ext cx="3017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6B6D4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THE ASK</a:t>
            </a:r>
            <a:endParaRPr lang="en-US" sz="1600" dirty="0"/>
          </a:p>
        </p:txBody>
      </p:sp>
      <p:sp>
        <p:nvSpPr>
          <p:cNvPr id="21" name="Text 19"/>
          <p:cNvSpPr/>
          <p:nvPr/>
        </p:nvSpPr>
        <p:spPr>
          <a:xfrm>
            <a:off x="5669280" y="1298448"/>
            <a:ext cx="301752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59E0B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$750K Seed Round</a:t>
            </a:r>
            <a:endParaRPr lang="en-US" sz="2200" dirty="0"/>
          </a:p>
        </p:txBody>
      </p:sp>
      <p:sp>
        <p:nvSpPr>
          <p:cNvPr id="22" name="Text 20"/>
          <p:cNvSpPr/>
          <p:nvPr/>
        </p:nvSpPr>
        <p:spPr>
          <a:xfrm>
            <a:off x="5715000" y="1847088"/>
            <a:ext cx="292608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5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Sales expertise in securities data</a:t>
            </a:r>
            <a:endParaRPr lang="en-US" sz="105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5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VaR &amp; water risk analytical team expansion</a:t>
            </a:r>
            <a:endParaRPr lang="en-US" sz="105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5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Channel development: MSCI, Bloomberg, Reuters, Interbrand</a:t>
            </a:r>
            <a:endParaRPr lang="en-US" sz="105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5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S&amp;P 500 brand valuation module launch</a:t>
            </a:r>
            <a:endParaRPr lang="en-US" sz="1050" dirty="0"/>
          </a:p>
        </p:txBody>
      </p:sp>
      <p:sp>
        <p:nvSpPr>
          <p:cNvPr id="23" name="Shape 21"/>
          <p:cNvSpPr/>
          <p:nvPr/>
        </p:nvSpPr>
        <p:spPr>
          <a:xfrm>
            <a:off x="5669280" y="3246120"/>
            <a:ext cx="3017520" cy="36576"/>
          </a:xfrm>
          <a:prstGeom prst="rect">
            <a:avLst/>
          </a:prstGeom>
          <a:solidFill>
            <a:srgbClr val="0891B2">
              <a:alpha val="60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4" name="Text 22"/>
          <p:cNvSpPr/>
          <p:nvPr/>
        </p:nvSpPr>
        <p:spPr>
          <a:xfrm>
            <a:off x="5715000" y="3364992"/>
            <a:ext cx="2926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34D3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$3M Series A (2026)</a:t>
            </a:r>
            <a:endParaRPr lang="en-US" sz="1000" dirty="0"/>
          </a:p>
        </p:txBody>
      </p:sp>
      <p:sp>
        <p:nvSpPr>
          <p:cNvPr id="25" name="Text 23"/>
          <p:cNvSpPr/>
          <p:nvPr/>
        </p:nvSpPr>
        <p:spPr>
          <a:xfrm>
            <a:off x="5715000" y="3566160"/>
            <a:ext cx="29260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750-company database; sector Beta models</a:t>
            </a:r>
            <a:endParaRPr lang="en-US" sz="950" dirty="0"/>
          </a:p>
        </p:txBody>
      </p:sp>
      <p:sp>
        <p:nvSpPr>
          <p:cNvPr id="26" name="Text 24"/>
          <p:cNvSpPr/>
          <p:nvPr/>
        </p:nvSpPr>
        <p:spPr>
          <a:xfrm>
            <a:off x="5715000" y="3794760"/>
            <a:ext cx="2926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34D3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$7–10M Series B (2027)</a:t>
            </a:r>
            <a:endParaRPr lang="en-US" sz="1000" dirty="0"/>
          </a:p>
        </p:txBody>
      </p:sp>
      <p:sp>
        <p:nvSpPr>
          <p:cNvPr id="27" name="Text 25"/>
          <p:cNvSpPr/>
          <p:nvPr/>
        </p:nvSpPr>
        <p:spPr>
          <a:xfrm>
            <a:off x="5715000" y="3995928"/>
            <a:ext cx="29260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Scale operations &amp; sales channels; exit-ready</a:t>
            </a:r>
            <a:endParaRPr lang="en-US" sz="950" dirty="0"/>
          </a:p>
        </p:txBody>
      </p:sp>
      <p:sp>
        <p:nvSpPr>
          <p:cNvPr id="28" name="Text 26"/>
          <p:cNvSpPr/>
          <p:nvPr/>
        </p:nvSpPr>
        <p:spPr>
          <a:xfrm>
            <a:off x="5715000" y="4224528"/>
            <a:ext cx="2926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34D3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Exit Valuation</a:t>
            </a:r>
            <a:endParaRPr lang="en-US" sz="1000" dirty="0"/>
          </a:p>
        </p:txBody>
      </p:sp>
      <p:sp>
        <p:nvSpPr>
          <p:cNvPr id="29" name="Text 27"/>
          <p:cNvSpPr/>
          <p:nvPr/>
        </p:nvSpPr>
        <p:spPr>
          <a:xfrm>
            <a:off x="5715000" y="4425696"/>
            <a:ext cx="29260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$150–200M at 10–15× EV/EBITDA</a:t>
            </a:r>
            <a:endParaRPr lang="en-US" sz="950" dirty="0"/>
          </a:p>
        </p:txBody>
      </p:sp>
      <p:sp>
        <p:nvSpPr>
          <p:cNvPr id="30" name="Text 28"/>
          <p:cNvSpPr/>
          <p:nvPr/>
        </p:nvSpPr>
        <p:spPr>
          <a:xfrm>
            <a:off x="365760" y="4370832"/>
            <a:ext cx="49377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D4F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5-Year Revenue Projection: $4–6M at 25% EBITDA margin</a:t>
            </a:r>
            <a:endParaRPr lang="en-US" sz="1150" dirty="0"/>
          </a:p>
        </p:txBody>
      </p:sp>
      <p:sp>
        <p:nvSpPr>
          <p:cNvPr id="31" name="Text 29"/>
          <p:cNvSpPr/>
          <p:nvPr/>
        </p:nvSpPr>
        <p:spPr>
          <a:xfrm>
            <a:off x="365760" y="4709160"/>
            <a:ext cx="4937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Comparables: KLD/Risk Metrics ($70M exit) · Algorithmics/IBM ($378M exit)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1F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01168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THE TEAM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57200" y="685800"/>
            <a:ext cx="8229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160+ combined years in water risk modeling, financial analytics, and data platform commercialization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365760" y="1234440"/>
            <a:ext cx="2651760" cy="1508760"/>
          </a:xfrm>
          <a:prstGeom prst="rect">
            <a:avLst/>
          </a:prstGeom>
          <a:solidFill>
            <a:srgbClr val="112A4A"/>
          </a:solidFill>
          <a:ln w="12700">
            <a:solidFill>
              <a:srgbClr val="0891B2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365760" y="1234440"/>
            <a:ext cx="64008" cy="1508760"/>
          </a:xfrm>
          <a:prstGeom prst="rect">
            <a:avLst/>
          </a:prstGeom>
          <a:solidFill>
            <a:srgbClr val="0891B2"/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502920" y="1325880"/>
            <a:ext cx="24231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Peter Adriaens, PhD, PE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502920" y="1618488"/>
            <a:ext cx="24231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0891B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CEO / CTO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502920" y="1856232"/>
            <a:ext cx="2286000" cy="18288"/>
          </a:xfrm>
          <a:prstGeom prst="rect">
            <a:avLst/>
          </a:prstGeom>
          <a:solidFill>
            <a:srgbClr val="0891B2">
              <a:alpha val="40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502920" y="1920240"/>
            <a:ext cx="24231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28 yrs water risk management; 10 yrs climate and infrastructure risk finance. Professor, University of Michigan.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3246120" y="1234440"/>
            <a:ext cx="2651760" cy="1508760"/>
          </a:xfrm>
          <a:prstGeom prst="rect">
            <a:avLst/>
          </a:prstGeom>
          <a:solidFill>
            <a:srgbClr val="112A4A"/>
          </a:solidFill>
          <a:ln w="12700">
            <a:solidFill>
              <a:srgbClr val="34D399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1" name="Shape 9"/>
          <p:cNvSpPr/>
          <p:nvPr/>
        </p:nvSpPr>
        <p:spPr>
          <a:xfrm>
            <a:off x="3246120" y="1234440"/>
            <a:ext cx="64008" cy="1508760"/>
          </a:xfrm>
          <a:prstGeom prst="rect">
            <a:avLst/>
          </a:prstGeom>
          <a:solidFill>
            <a:srgbClr val="34D399"/>
          </a:solidFill>
          <a:ln w="12700">
            <a:solidFill>
              <a:srgbClr val="34D39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3383280" y="1325880"/>
            <a:ext cx="24231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Iulia </a:t>
            </a:r>
            <a:r>
              <a:rPr lang="en-US" sz="1200" b="1" dirty="0" err="1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Mogosanu</a:t>
            </a:r>
            <a:r>
              <a:rPr lang="en-US" sz="12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, MBA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3383280" y="1618488"/>
            <a:ext cx="24231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34D3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Chief Data Scientist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3383280" y="1856232"/>
            <a:ext cx="2286000" cy="18288"/>
          </a:xfrm>
          <a:prstGeom prst="rect">
            <a:avLst/>
          </a:prstGeom>
          <a:solidFill>
            <a:srgbClr val="34D399">
              <a:alpha val="40000"/>
            </a:srgbClr>
          </a:solidFill>
          <a:ln w="12700">
            <a:solidFill>
              <a:srgbClr val="34D39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3383280" y="1920240"/>
            <a:ext cx="24231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Machine learning &amp; water risk finance. Author of core regression models powering the platform.</a:t>
            </a:r>
            <a:endParaRPr lang="en-US" sz="1000" dirty="0"/>
          </a:p>
        </p:txBody>
      </p:sp>
      <p:sp>
        <p:nvSpPr>
          <p:cNvPr id="16" name="Shape 14"/>
          <p:cNvSpPr/>
          <p:nvPr/>
        </p:nvSpPr>
        <p:spPr>
          <a:xfrm>
            <a:off x="6126480" y="1234440"/>
            <a:ext cx="2651760" cy="1508760"/>
          </a:xfrm>
          <a:prstGeom prst="rect">
            <a:avLst/>
          </a:prstGeom>
          <a:solidFill>
            <a:srgbClr val="112A4A"/>
          </a:solidFill>
          <a:ln w="12700">
            <a:solidFill>
              <a:srgbClr val="06B6D4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7" name="Shape 15"/>
          <p:cNvSpPr/>
          <p:nvPr/>
        </p:nvSpPr>
        <p:spPr>
          <a:xfrm>
            <a:off x="6126480" y="1234440"/>
            <a:ext cx="64008" cy="1508760"/>
          </a:xfrm>
          <a:prstGeom prst="rect">
            <a:avLst/>
          </a:prstGeom>
          <a:solidFill>
            <a:srgbClr val="06B6D4"/>
          </a:solidFill>
          <a:ln w="12700">
            <a:solidFill>
              <a:srgbClr val="06B6D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6263640" y="1325880"/>
            <a:ext cx="24231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Tad Slawecki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6263640" y="1618488"/>
            <a:ext cx="24231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CIO</a:t>
            </a:r>
            <a:endParaRPr lang="en-US" sz="1050" dirty="0"/>
          </a:p>
        </p:txBody>
      </p:sp>
      <p:sp>
        <p:nvSpPr>
          <p:cNvPr id="20" name="Shape 18"/>
          <p:cNvSpPr/>
          <p:nvPr/>
        </p:nvSpPr>
        <p:spPr>
          <a:xfrm>
            <a:off x="6263640" y="1856232"/>
            <a:ext cx="2286000" cy="18288"/>
          </a:xfrm>
          <a:prstGeom prst="rect">
            <a:avLst/>
          </a:prstGeom>
          <a:solidFill>
            <a:srgbClr val="06B6D4">
              <a:alpha val="40000"/>
            </a:srgbClr>
          </a:solidFill>
          <a:ln w="12700">
            <a:solidFill>
              <a:srgbClr val="06B6D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6263640" y="1920240"/>
            <a:ext cx="24231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30 years database architecture. Co-architect of </a:t>
            </a:r>
            <a:r>
              <a:rPr lang="en-US" sz="1000" dirty="0" err="1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waterBeta</a:t>
            </a:r>
            <a:r>
              <a:rPr lang="en-US" sz="10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™ data infrastructure.</a:t>
            </a:r>
            <a:endParaRPr lang="en-US" sz="1000" dirty="0"/>
          </a:p>
        </p:txBody>
      </p:sp>
      <p:sp>
        <p:nvSpPr>
          <p:cNvPr id="22" name="Shape 20"/>
          <p:cNvSpPr/>
          <p:nvPr/>
        </p:nvSpPr>
        <p:spPr>
          <a:xfrm>
            <a:off x="365760" y="2926080"/>
            <a:ext cx="2651760" cy="1508760"/>
          </a:xfrm>
          <a:prstGeom prst="rect">
            <a:avLst/>
          </a:prstGeom>
          <a:solidFill>
            <a:srgbClr val="112A4A"/>
          </a:solidFill>
          <a:ln w="12700">
            <a:solidFill>
              <a:srgbClr val="F59E0B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3" name="Shape 21"/>
          <p:cNvSpPr/>
          <p:nvPr/>
        </p:nvSpPr>
        <p:spPr>
          <a:xfrm>
            <a:off x="365760" y="2926080"/>
            <a:ext cx="64008" cy="1508760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4" name="Text 22"/>
          <p:cNvSpPr/>
          <p:nvPr/>
        </p:nvSpPr>
        <p:spPr>
          <a:xfrm>
            <a:off x="502920" y="3017520"/>
            <a:ext cx="24231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Tracy Gao, MBA</a:t>
            </a:r>
            <a:endParaRPr lang="en-US" sz="1200" dirty="0"/>
          </a:p>
        </p:txBody>
      </p:sp>
      <p:sp>
        <p:nvSpPr>
          <p:cNvPr id="25" name="Text 23"/>
          <p:cNvSpPr/>
          <p:nvPr/>
        </p:nvSpPr>
        <p:spPr>
          <a:xfrm>
            <a:off x="502920" y="3310128"/>
            <a:ext cx="24231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F59E0B"/>
                </a:solidFill>
                <a:latin typeface="Calibri" pitchFamily="34" charset="0"/>
                <a:cs typeface="Calibri" pitchFamily="34" charset="-120"/>
              </a:rPr>
              <a:t>Brand Risk</a:t>
            </a:r>
            <a:endParaRPr lang="en-US" sz="1050" dirty="0"/>
          </a:p>
        </p:txBody>
      </p:sp>
      <p:sp>
        <p:nvSpPr>
          <p:cNvPr id="26" name="Shape 24"/>
          <p:cNvSpPr/>
          <p:nvPr/>
        </p:nvSpPr>
        <p:spPr>
          <a:xfrm>
            <a:off x="502920" y="3547872"/>
            <a:ext cx="2286000" cy="18288"/>
          </a:xfrm>
          <a:prstGeom prst="rect">
            <a:avLst/>
          </a:prstGeom>
          <a:solidFill>
            <a:srgbClr val="F59E0B">
              <a:alpha val="40000"/>
            </a:srgbClr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7" name="Text 25"/>
          <p:cNvSpPr/>
          <p:nvPr/>
        </p:nvSpPr>
        <p:spPr>
          <a:xfrm>
            <a:off x="502920" y="3611880"/>
            <a:ext cx="24231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 years experience in supply chain management, consulting and brand finance.</a:t>
            </a:r>
            <a:endParaRPr lang="en-US" sz="1000" dirty="0"/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A7100A12-F1DD-31B9-EB25-E0D8B860FDF8}"/>
              </a:ext>
            </a:extLst>
          </p:cNvPr>
          <p:cNvGrpSpPr/>
          <p:nvPr/>
        </p:nvGrpSpPr>
        <p:grpSpPr>
          <a:xfrm>
            <a:off x="6080760" y="2921508"/>
            <a:ext cx="2651760" cy="1508760"/>
            <a:chOff x="3246120" y="2926080"/>
            <a:chExt cx="2651760" cy="1508760"/>
          </a:xfrm>
        </p:grpSpPr>
        <p:sp>
          <p:nvSpPr>
            <p:cNvPr id="28" name="Shape 26"/>
            <p:cNvSpPr/>
            <p:nvPr/>
          </p:nvSpPr>
          <p:spPr>
            <a:xfrm>
              <a:off x="3246120" y="2926080"/>
              <a:ext cx="2651760" cy="1508760"/>
            </a:xfrm>
            <a:prstGeom prst="rect">
              <a:avLst/>
            </a:prstGeom>
            <a:solidFill>
              <a:srgbClr val="112A4A"/>
            </a:solidFill>
            <a:ln w="12700">
              <a:solidFill>
                <a:srgbClr val="EF4444"/>
              </a:solidFill>
              <a:prstDash val="solid"/>
            </a:ln>
            <a:effectLst>
              <a:outerShdw blurRad="101600" dist="38100" dir="8100000" algn="bl" rotWithShape="0">
                <a:srgbClr val="000000">
                  <a:alpha val="18000"/>
                </a:srgbClr>
              </a:outerShdw>
            </a:effectLst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Shape 27"/>
            <p:cNvSpPr/>
            <p:nvPr/>
          </p:nvSpPr>
          <p:spPr>
            <a:xfrm>
              <a:off x="3246120" y="2926080"/>
              <a:ext cx="64008" cy="1508760"/>
            </a:xfrm>
            <a:prstGeom prst="rect">
              <a:avLst/>
            </a:prstGeom>
            <a:solidFill>
              <a:srgbClr val="EF4444"/>
            </a:solidFill>
            <a:ln w="12700">
              <a:solidFill>
                <a:srgbClr val="EF4444"/>
              </a:solidFill>
              <a:prstDash val="soli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Text 28"/>
            <p:cNvSpPr/>
            <p:nvPr/>
          </p:nvSpPr>
          <p:spPr>
            <a:xfrm>
              <a:off x="3383280" y="3017520"/>
              <a:ext cx="2423160" cy="27432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sz="1200" b="1" dirty="0">
                  <a:solidFill>
                    <a:srgbClr val="FFFFFF"/>
                  </a:solidFill>
                  <a:latin typeface="Trebuchet MS" pitchFamily="34" charset="0"/>
                  <a:ea typeface="Trebuchet MS" pitchFamily="34" charset="-122"/>
                  <a:cs typeface="Trebuchet MS" pitchFamily="34" charset="-120"/>
                </a:rPr>
                <a:t>TBA</a:t>
              </a:r>
              <a:endParaRPr lang="en-US" sz="1200" dirty="0"/>
            </a:p>
          </p:txBody>
        </p:sp>
        <p:sp>
          <p:nvSpPr>
            <p:cNvPr id="31" name="Text 29"/>
            <p:cNvSpPr/>
            <p:nvPr/>
          </p:nvSpPr>
          <p:spPr>
            <a:xfrm>
              <a:off x="3383280" y="3310128"/>
              <a:ext cx="2423160" cy="219456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sz="1050" i="1" dirty="0">
                  <a:solidFill>
                    <a:srgbClr val="EF4444"/>
                  </a:solidFill>
                  <a:latin typeface="Calibri" pitchFamily="34" charset="0"/>
                  <a:cs typeface="Calibri" pitchFamily="34" charset="-120"/>
                </a:rPr>
                <a:t>Sales Lead</a:t>
              </a:r>
              <a:endParaRPr lang="en-US" sz="1050" dirty="0"/>
            </a:p>
          </p:txBody>
        </p:sp>
        <p:sp>
          <p:nvSpPr>
            <p:cNvPr id="32" name="Shape 30"/>
            <p:cNvSpPr/>
            <p:nvPr/>
          </p:nvSpPr>
          <p:spPr>
            <a:xfrm>
              <a:off x="3383280" y="3547872"/>
              <a:ext cx="2286000" cy="18288"/>
            </a:xfrm>
            <a:prstGeom prst="rect">
              <a:avLst/>
            </a:prstGeom>
            <a:solidFill>
              <a:srgbClr val="EF4444">
                <a:alpha val="40000"/>
              </a:srgbClr>
            </a:solidFill>
            <a:ln w="12700">
              <a:solidFill>
                <a:srgbClr val="EF4444"/>
              </a:solidFill>
              <a:prstDash val="soli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Text 31"/>
            <p:cNvSpPr/>
            <p:nvPr/>
          </p:nvSpPr>
          <p:spPr>
            <a:xfrm>
              <a:off x="3383280" y="3611880"/>
              <a:ext cx="2423160" cy="731520"/>
            </a:xfrm>
            <a:prstGeom prst="rect">
              <a:avLst/>
            </a:prstGeom>
            <a:noFill/>
            <a:ln/>
          </p:spPr>
          <p:txBody>
            <a:bodyPr wrap="square" rtlCol="0" anchor="ctr"/>
            <a:lstStyle/>
            <a:p>
              <a:pPr marL="0" indent="0">
                <a:buNone/>
              </a:pPr>
              <a:r>
                <a:rPr lang="en-US" sz="1000" dirty="0">
                  <a:solidFill>
                    <a:srgbClr val="CBD5E1"/>
                  </a:solidFill>
                  <a:latin typeface="Calibri" pitchFamily="34" charset="0"/>
                  <a:ea typeface="Calibri" pitchFamily="34" charset="-122"/>
                  <a:cs typeface="Calibri" pitchFamily="34" charset="-120"/>
                </a:rPr>
                <a:t>SaaS experience, corporate/financial risk management </a:t>
              </a:r>
              <a:endParaRPr lang="en-US" sz="1000" dirty="0"/>
            </a:p>
          </p:txBody>
        </p: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816F397A-44B9-34AA-5B81-8E0B72E95BC3}"/>
              </a:ext>
            </a:extLst>
          </p:cNvPr>
          <p:cNvGrpSpPr/>
          <p:nvPr/>
        </p:nvGrpSpPr>
        <p:grpSpPr>
          <a:xfrm>
            <a:off x="3234976" y="2921508"/>
            <a:ext cx="2662904" cy="1508760"/>
            <a:chOff x="6115336" y="2926080"/>
            <a:chExt cx="2662904" cy="1508760"/>
          </a:xfrm>
        </p:grpSpPr>
        <p:sp>
          <p:nvSpPr>
            <p:cNvPr id="34" name="Shape 32"/>
            <p:cNvSpPr/>
            <p:nvPr/>
          </p:nvSpPr>
          <p:spPr>
            <a:xfrm>
              <a:off x="6126480" y="2926080"/>
              <a:ext cx="2651760" cy="1508760"/>
            </a:xfrm>
            <a:prstGeom prst="rect">
              <a:avLst/>
            </a:prstGeom>
            <a:solidFill>
              <a:srgbClr val="112A4A"/>
            </a:solidFill>
            <a:ln w="12700">
              <a:solidFill>
                <a:srgbClr val="CBD5E1"/>
              </a:solidFill>
              <a:prstDash val="solid"/>
            </a:ln>
            <a:effectLst>
              <a:outerShdw blurRad="101600" dist="38100" dir="8100000" algn="bl" rotWithShape="0">
                <a:srgbClr val="000000">
                  <a:alpha val="18000"/>
                </a:srgbClr>
              </a:outerShdw>
            </a:effectLst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Shape 33"/>
            <p:cNvSpPr/>
            <p:nvPr/>
          </p:nvSpPr>
          <p:spPr>
            <a:xfrm>
              <a:off x="6115336" y="2926080"/>
              <a:ext cx="64008" cy="1508760"/>
            </a:xfrm>
            <a:prstGeom prst="rect">
              <a:avLst/>
            </a:prstGeom>
            <a:solidFill>
              <a:srgbClr val="CBD5E1"/>
            </a:solidFill>
            <a:ln w="12700">
              <a:solidFill>
                <a:srgbClr val="CBD5E1"/>
              </a:solidFill>
              <a:prstDash val="soli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" name="Text 34"/>
            <p:cNvSpPr/>
            <p:nvPr/>
          </p:nvSpPr>
          <p:spPr>
            <a:xfrm>
              <a:off x="6263640" y="3017520"/>
              <a:ext cx="2423160" cy="27432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sz="1200" b="1" dirty="0">
                  <a:solidFill>
                    <a:srgbClr val="FFFFFF"/>
                  </a:solidFill>
                  <a:latin typeface="Trebuchet MS" pitchFamily="34" charset="0"/>
                  <a:ea typeface="Trebuchet MS" pitchFamily="34" charset="-122"/>
                  <a:cs typeface="Trebuchet MS" pitchFamily="34" charset="-120"/>
                </a:rPr>
                <a:t>Sharron Todd</a:t>
              </a:r>
              <a:endParaRPr lang="en-US" sz="1200" dirty="0"/>
            </a:p>
          </p:txBody>
        </p:sp>
        <p:sp>
          <p:nvSpPr>
            <p:cNvPr id="37" name="Text 35"/>
            <p:cNvSpPr/>
            <p:nvPr/>
          </p:nvSpPr>
          <p:spPr>
            <a:xfrm>
              <a:off x="6263640" y="3310128"/>
              <a:ext cx="2423160" cy="219456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sz="1050" i="1" dirty="0">
                  <a:solidFill>
                    <a:srgbClr val="CBD5E1"/>
                  </a:solidFill>
                  <a:latin typeface="Calibri" pitchFamily="34" charset="0"/>
                  <a:ea typeface="Calibri" pitchFamily="34" charset="-122"/>
                  <a:cs typeface="Calibri" pitchFamily="34" charset="-120"/>
                </a:rPr>
                <a:t>Marketing and Communications</a:t>
              </a:r>
              <a:endParaRPr lang="en-US" sz="1050" dirty="0"/>
            </a:p>
          </p:txBody>
        </p:sp>
        <p:sp>
          <p:nvSpPr>
            <p:cNvPr id="38" name="Shape 36"/>
            <p:cNvSpPr/>
            <p:nvPr/>
          </p:nvSpPr>
          <p:spPr>
            <a:xfrm>
              <a:off x="6263640" y="3547872"/>
              <a:ext cx="2286000" cy="18288"/>
            </a:xfrm>
            <a:prstGeom prst="rect">
              <a:avLst/>
            </a:prstGeom>
            <a:solidFill>
              <a:srgbClr val="CBD5E1">
                <a:alpha val="40000"/>
              </a:srgbClr>
            </a:solidFill>
            <a:ln w="12700">
              <a:solidFill>
                <a:srgbClr val="CBD5E1"/>
              </a:solidFill>
              <a:prstDash val="soli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" name="Text 37"/>
            <p:cNvSpPr/>
            <p:nvPr/>
          </p:nvSpPr>
          <p:spPr>
            <a:xfrm>
              <a:off x="6263640" y="3611880"/>
              <a:ext cx="2423160" cy="731520"/>
            </a:xfrm>
            <a:prstGeom prst="rect">
              <a:avLst/>
            </a:prstGeom>
            <a:noFill/>
            <a:ln/>
          </p:spPr>
          <p:txBody>
            <a:bodyPr wrap="square" rtlCol="0" anchor="ctr"/>
            <a:lstStyle/>
            <a:p>
              <a:pPr marL="0" indent="0">
                <a:buNone/>
              </a:pPr>
              <a:r>
                <a:rPr lang="en-US" sz="1000" dirty="0">
                  <a:solidFill>
                    <a:srgbClr val="CBD5E1"/>
                  </a:solidFill>
                  <a:latin typeface="Calibri" pitchFamily="34" charset="0"/>
                  <a:ea typeface="Calibri" pitchFamily="34" charset="-122"/>
                  <a:cs typeface="Calibri" pitchFamily="34" charset="-120"/>
                </a:rPr>
                <a:t>20+ years in brand consulting, marketing and VC/corporate communications.</a:t>
              </a:r>
              <a:endParaRPr lang="en-US" sz="1000" dirty="0"/>
            </a:p>
          </p:txBody>
        </p:sp>
      </p:grpSp>
      <p:sp>
        <p:nvSpPr>
          <p:cNvPr id="42" name="TextBox 41">
            <a:extLst>
              <a:ext uri="{FF2B5EF4-FFF2-40B4-BE49-F238E27FC236}">
                <a16:creationId xmlns:a16="http://schemas.microsoft.com/office/drawing/2014/main" id="{9AD9B1A6-FBBA-1172-1D1D-0AFF966B1BFF}"/>
              </a:ext>
            </a:extLst>
          </p:cNvPr>
          <p:cNvSpPr txBox="1"/>
          <p:nvPr/>
        </p:nvSpPr>
        <p:spPr>
          <a:xfrm>
            <a:off x="294036" y="4593429"/>
            <a:ext cx="8728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u="sng" dirty="0">
                <a:solidFill>
                  <a:schemeClr val="bg1"/>
                </a:solidFill>
              </a:rPr>
              <a:t>Advisory Board</a:t>
            </a:r>
            <a:r>
              <a:rPr lang="en-US" sz="1200" dirty="0">
                <a:solidFill>
                  <a:schemeClr val="bg1"/>
                </a:solidFill>
              </a:rPr>
              <a:t>: Tim Dekker (President, </a:t>
            </a:r>
            <a:r>
              <a:rPr lang="en-US" sz="1200" dirty="0" err="1">
                <a:solidFill>
                  <a:schemeClr val="bg1"/>
                </a:solidFill>
              </a:rPr>
              <a:t>LimnoTech</a:t>
            </a:r>
            <a:r>
              <a:rPr lang="en-US" sz="1200" dirty="0">
                <a:solidFill>
                  <a:schemeClr val="bg1"/>
                </a:solidFill>
              </a:rPr>
              <a:t>), Kiyoshi Hoshino (Corporate innovation, Kurita), Lydia Miller (Senior VP, Dana Investment Advisors; Jonas Englund, Chief Strategy Officer, Green Bond Advisors)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SMBC Opens Representative Office in Washington D.C. as Growth in U.S.  Deepens | Business Wire">
            <a:extLst>
              <a:ext uri="{FF2B5EF4-FFF2-40B4-BE49-F238E27FC236}">
                <a16:creationId xmlns:a16="http://schemas.microsoft.com/office/drawing/2014/main" id="{1C8B6231-CA4C-2602-7656-751791DCEF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3895" y="4080630"/>
            <a:ext cx="1287919" cy="643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ompanies scores - CDP">
            <a:extLst>
              <a:ext uri="{FF2B5EF4-FFF2-40B4-BE49-F238E27FC236}">
                <a16:creationId xmlns:a16="http://schemas.microsoft.com/office/drawing/2014/main" id="{02703035-E1A0-2169-416B-A36C96E1B8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272" y="2342735"/>
            <a:ext cx="1494241" cy="1494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734064D-CD7E-B728-AE4B-54E1EC70A2F6}"/>
              </a:ext>
            </a:extLst>
          </p:cNvPr>
          <p:cNvSpPr txBox="1"/>
          <p:nvPr/>
        </p:nvSpPr>
        <p:spPr>
          <a:xfrm>
            <a:off x="564493" y="614350"/>
            <a:ext cx="797355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Trebuchet MS" panose="020B0703020202090204" pitchFamily="34" charset="0"/>
                <a:ea typeface="Calibri" pitchFamily="34" charset="-122"/>
                <a:cs typeface="Calibri" pitchFamily="34" charset="-120"/>
              </a:rPr>
              <a:t>From Research to Markets</a:t>
            </a:r>
            <a:endParaRPr lang="en-US" sz="1400" dirty="0">
              <a:solidFill>
                <a:schemeClr val="tx1">
                  <a:lumMod val="65000"/>
                  <a:lumOff val="35000"/>
                </a:schemeClr>
              </a:solidFill>
              <a:latin typeface="Trebuchet MS" panose="020B0703020202090204" pitchFamily="34" charset="0"/>
            </a:endParaRPr>
          </a:p>
        </p:txBody>
      </p:sp>
      <p:pic>
        <p:nvPicPr>
          <p:cNvPr id="8" name="Picture 6">
            <a:extLst>
              <a:ext uri="{FF2B5EF4-FFF2-40B4-BE49-F238E27FC236}">
                <a16:creationId xmlns:a16="http://schemas.microsoft.com/office/drawing/2014/main" id="{4283D106-F584-2987-AF96-7B5B063D6D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6189" y="2035624"/>
            <a:ext cx="1123713" cy="438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Water Action Hub | Kurita Group">
            <a:extLst>
              <a:ext uri="{FF2B5EF4-FFF2-40B4-BE49-F238E27FC236}">
                <a16:creationId xmlns:a16="http://schemas.microsoft.com/office/drawing/2014/main" id="{0390B33E-341C-F72F-0CD8-3213A72362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3826" y="2473843"/>
            <a:ext cx="1358587" cy="1187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0" descr="ESG Investing: ESG Ratings - MSCI">
            <a:extLst>
              <a:ext uri="{FF2B5EF4-FFF2-40B4-BE49-F238E27FC236}">
                <a16:creationId xmlns:a16="http://schemas.microsoft.com/office/drawing/2014/main" id="{E863A288-B27D-4202-E397-6A514C9797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351" y="4162077"/>
            <a:ext cx="1520663" cy="405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2" descr="Index Data Management &amp; Analytics">
            <a:extLst>
              <a:ext uri="{FF2B5EF4-FFF2-40B4-BE49-F238E27FC236}">
                <a16:creationId xmlns:a16="http://schemas.microsoft.com/office/drawing/2014/main" id="{42A3A3B5-B52C-BA01-856F-78C3393EF9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4398" y="3321154"/>
            <a:ext cx="1587874" cy="415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S-Network Global Indexes">
            <a:extLst>
              <a:ext uri="{FF2B5EF4-FFF2-40B4-BE49-F238E27FC236}">
                <a16:creationId xmlns:a16="http://schemas.microsoft.com/office/drawing/2014/main" id="{5AEFE80E-4E2D-0C9C-D0FC-B5D6B690D1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6962" y="1320053"/>
            <a:ext cx="1075314" cy="715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RD Global">
            <a:extLst>
              <a:ext uri="{FF2B5EF4-FFF2-40B4-BE49-F238E27FC236}">
                <a16:creationId xmlns:a16="http://schemas.microsoft.com/office/drawing/2014/main" id="{E9CD6209-5A35-15BA-E495-5335692197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5377" y="2481980"/>
            <a:ext cx="1982268" cy="565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HSBC Logo, symbol, meaning, history, PNG, brand">
            <a:extLst>
              <a:ext uri="{FF2B5EF4-FFF2-40B4-BE49-F238E27FC236}">
                <a16:creationId xmlns:a16="http://schemas.microsoft.com/office/drawing/2014/main" id="{A6423263-995B-1947-01FF-FF3BA94EB4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9620" y="2144635"/>
            <a:ext cx="1358588" cy="76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nvironmental and Water Resources Engineering - LimnoTech">
            <a:extLst>
              <a:ext uri="{FF2B5EF4-FFF2-40B4-BE49-F238E27FC236}">
                <a16:creationId xmlns:a16="http://schemas.microsoft.com/office/drawing/2014/main" id="{B2EFF45B-6CC0-C62E-4B27-03E20C3789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6864" y="1932386"/>
            <a:ext cx="2202564" cy="445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U-M Innovation Partnerships - YouTube">
            <a:extLst>
              <a:ext uri="{FF2B5EF4-FFF2-40B4-BE49-F238E27FC236}">
                <a16:creationId xmlns:a16="http://schemas.microsoft.com/office/drawing/2014/main" id="{F7F5F230-C23A-EA6F-3077-968F5416F0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101" y="1496875"/>
            <a:ext cx="879349" cy="879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About US | An Early Stage VC focused on B2B Startups">
            <a:extLst>
              <a:ext uri="{FF2B5EF4-FFF2-40B4-BE49-F238E27FC236}">
                <a16:creationId xmlns:a16="http://schemas.microsoft.com/office/drawing/2014/main" id="{4601CEF7-3944-9FB5-10D8-EFC064CDE1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8721" y="1366933"/>
            <a:ext cx="2128795" cy="390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E2F0B5F-AA12-5627-286F-9D0519EF3246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14499" y="3948363"/>
            <a:ext cx="2807380" cy="280738"/>
          </a:xfrm>
          <a:prstGeom prst="rect">
            <a:avLst/>
          </a:prstGeom>
        </p:spPr>
      </p:pic>
      <p:pic>
        <p:nvPicPr>
          <p:cNvPr id="6" name="Picture 2" descr="AWS Case Study: Marubeni Corporation | AWS">
            <a:extLst>
              <a:ext uri="{FF2B5EF4-FFF2-40B4-BE49-F238E27FC236}">
                <a16:creationId xmlns:a16="http://schemas.microsoft.com/office/drawing/2014/main" id="{1CC61B33-64AD-243E-0DEB-AD1931094D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4496" y="3540822"/>
            <a:ext cx="2399428" cy="610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8" descr="Limeyard Company Profile: Funding &amp; Investors | PitchBook">
            <a:extLst>
              <a:ext uri="{FF2B5EF4-FFF2-40B4-BE49-F238E27FC236}">
                <a16:creationId xmlns:a16="http://schemas.microsoft.com/office/drawing/2014/main" id="{C7427E27-8193-0EAC-E26D-24BB125F80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9116" y="3386222"/>
            <a:ext cx="798921" cy="798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KPMG logo and symbol, meaning, history, PNG">
            <a:extLst>
              <a:ext uri="{FF2B5EF4-FFF2-40B4-BE49-F238E27FC236}">
                <a16:creationId xmlns:a16="http://schemas.microsoft.com/office/drawing/2014/main" id="{56A65ADB-5955-2D7D-629B-9DD8497624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5105" y="3003777"/>
            <a:ext cx="1197579" cy="670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ouncil for Inclusive Capitalism">
            <a:extLst>
              <a:ext uri="{FF2B5EF4-FFF2-40B4-BE49-F238E27FC236}">
                <a16:creationId xmlns:a16="http://schemas.microsoft.com/office/drawing/2014/main" id="{70331A19-5C50-8613-76CE-8CF55E03CF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0074" y="4653732"/>
            <a:ext cx="2680103" cy="49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AB95698C-69DF-37D5-CF99-71EB983784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5378" y="1489036"/>
            <a:ext cx="991298" cy="593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4" descr="Empowering Investors | C8 Technologies">
            <a:extLst>
              <a:ext uri="{FF2B5EF4-FFF2-40B4-BE49-F238E27FC236}">
                <a16:creationId xmlns:a16="http://schemas.microsoft.com/office/drawing/2014/main" id="{FE2DBFF9-F5EA-E286-AB9F-A4197C064A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1022" y="2527502"/>
            <a:ext cx="1062410" cy="383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omepage">
            <a:extLst>
              <a:ext uri="{FF2B5EF4-FFF2-40B4-BE49-F238E27FC236}">
                <a16:creationId xmlns:a16="http://schemas.microsoft.com/office/drawing/2014/main" id="{0F313608-FB24-5326-4120-F1CB31F53B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8031" y="3989282"/>
            <a:ext cx="1130197" cy="673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 0">
            <a:extLst>
              <a:ext uri="{FF2B5EF4-FFF2-40B4-BE49-F238E27FC236}">
                <a16:creationId xmlns:a16="http://schemas.microsoft.com/office/drawing/2014/main" id="{C9E93203-EA59-5ACB-F3B8-E17ED2AF28C1}"/>
              </a:ext>
            </a:extLst>
          </p:cNvPr>
          <p:cNvSpPr/>
          <p:nvPr/>
        </p:nvSpPr>
        <p:spPr>
          <a:xfrm>
            <a:off x="411480" y="274320"/>
            <a:ext cx="829818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26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CORPORATE AND DEVELOPMENT PARTNERS</a:t>
            </a:r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20931040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1F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200400" cy="5143500"/>
          </a:xfrm>
          <a:prstGeom prst="rect">
            <a:avLst/>
          </a:prstGeom>
          <a:solidFill>
            <a:srgbClr val="112A4A"/>
          </a:solidFill>
          <a:ln w="12700">
            <a:solidFill>
              <a:srgbClr val="112A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3200400" y="0"/>
            <a:ext cx="64008" cy="5143500"/>
          </a:xfrm>
          <a:prstGeom prst="rect">
            <a:avLst/>
          </a:prstGeom>
          <a:solidFill>
            <a:srgbClr val="0891B2"/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457200" y="320040"/>
            <a:ext cx="91440" cy="91440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1078992" y="320040"/>
            <a:ext cx="91440" cy="91440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1700784" y="320040"/>
            <a:ext cx="91440" cy="91440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Shape 5"/>
          <p:cNvSpPr/>
          <p:nvPr/>
        </p:nvSpPr>
        <p:spPr>
          <a:xfrm>
            <a:off x="2322576" y="320040"/>
            <a:ext cx="91440" cy="91440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Shape 6"/>
          <p:cNvSpPr/>
          <p:nvPr/>
        </p:nvSpPr>
        <p:spPr>
          <a:xfrm>
            <a:off x="457200" y="941832"/>
            <a:ext cx="91440" cy="91440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Shape 7"/>
          <p:cNvSpPr/>
          <p:nvPr/>
        </p:nvSpPr>
        <p:spPr>
          <a:xfrm>
            <a:off x="1078992" y="941832"/>
            <a:ext cx="91440" cy="91440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1700784" y="941832"/>
            <a:ext cx="91440" cy="91440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Shape 9"/>
          <p:cNvSpPr/>
          <p:nvPr/>
        </p:nvSpPr>
        <p:spPr>
          <a:xfrm>
            <a:off x="2322576" y="941832"/>
            <a:ext cx="91440" cy="91440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Shape 10"/>
          <p:cNvSpPr/>
          <p:nvPr/>
        </p:nvSpPr>
        <p:spPr>
          <a:xfrm>
            <a:off x="457200" y="1563624"/>
            <a:ext cx="91440" cy="91440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Shape 11"/>
          <p:cNvSpPr/>
          <p:nvPr/>
        </p:nvSpPr>
        <p:spPr>
          <a:xfrm>
            <a:off x="1078992" y="1563624"/>
            <a:ext cx="91440" cy="91440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Shape 12"/>
          <p:cNvSpPr/>
          <p:nvPr/>
        </p:nvSpPr>
        <p:spPr>
          <a:xfrm>
            <a:off x="1700784" y="1563624"/>
            <a:ext cx="91440" cy="91440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Shape 13"/>
          <p:cNvSpPr/>
          <p:nvPr/>
        </p:nvSpPr>
        <p:spPr>
          <a:xfrm>
            <a:off x="2322576" y="1563624"/>
            <a:ext cx="91440" cy="91440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Shape 14"/>
          <p:cNvSpPr/>
          <p:nvPr/>
        </p:nvSpPr>
        <p:spPr>
          <a:xfrm>
            <a:off x="457200" y="2185416"/>
            <a:ext cx="91440" cy="91440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Shape 15"/>
          <p:cNvSpPr/>
          <p:nvPr/>
        </p:nvSpPr>
        <p:spPr>
          <a:xfrm>
            <a:off x="1078992" y="2185416"/>
            <a:ext cx="91440" cy="91440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Shape 16"/>
          <p:cNvSpPr/>
          <p:nvPr/>
        </p:nvSpPr>
        <p:spPr>
          <a:xfrm>
            <a:off x="1700784" y="2185416"/>
            <a:ext cx="91440" cy="91440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Shape 17"/>
          <p:cNvSpPr/>
          <p:nvPr/>
        </p:nvSpPr>
        <p:spPr>
          <a:xfrm>
            <a:off x="2322576" y="2185416"/>
            <a:ext cx="91440" cy="91440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0" name="Shape 18"/>
          <p:cNvSpPr/>
          <p:nvPr/>
        </p:nvSpPr>
        <p:spPr>
          <a:xfrm>
            <a:off x="457200" y="2807208"/>
            <a:ext cx="91440" cy="91440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Shape 19"/>
          <p:cNvSpPr/>
          <p:nvPr/>
        </p:nvSpPr>
        <p:spPr>
          <a:xfrm>
            <a:off x="1078992" y="2807208"/>
            <a:ext cx="91440" cy="91440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Shape 20"/>
          <p:cNvSpPr/>
          <p:nvPr/>
        </p:nvSpPr>
        <p:spPr>
          <a:xfrm>
            <a:off x="1700784" y="2807208"/>
            <a:ext cx="91440" cy="91440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Shape 21"/>
          <p:cNvSpPr/>
          <p:nvPr/>
        </p:nvSpPr>
        <p:spPr>
          <a:xfrm>
            <a:off x="2322576" y="2807208"/>
            <a:ext cx="91440" cy="91440"/>
          </a:xfrm>
          <a:prstGeom prst="ellipse">
            <a:avLst/>
          </a:prstGeom>
          <a:solidFill>
            <a:srgbClr val="0891B2">
              <a:alpha val="45000"/>
            </a:srgbClr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4" name="Text 22"/>
          <p:cNvSpPr/>
          <p:nvPr/>
        </p:nvSpPr>
        <p:spPr>
          <a:xfrm>
            <a:off x="3474720" y="640080"/>
            <a:ext cx="530352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Water risk is no longer</a:t>
            </a:r>
            <a:endParaRPr lang="en-US" sz="2800" dirty="0"/>
          </a:p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an ESG footnote.</a:t>
            </a:r>
            <a:endParaRPr lang="en-US" sz="2800" dirty="0"/>
          </a:p>
        </p:txBody>
      </p:sp>
      <p:sp>
        <p:nvSpPr>
          <p:cNvPr id="25" name="Text 23"/>
          <p:cNvSpPr/>
          <p:nvPr/>
        </p:nvSpPr>
        <p:spPr>
          <a:xfrm>
            <a:off x="3474720" y="2011680"/>
            <a:ext cx="53035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 is a material credit risk, a brand equity discount,</a:t>
            </a:r>
            <a:endParaRPr lang="en-US" sz="1600" dirty="0"/>
          </a:p>
          <a:p>
            <a:pPr marL="0" indent="0">
              <a:buNone/>
            </a:pPr>
            <a:r>
              <a:rPr lang="en-US" sz="1600" i="1" dirty="0">
                <a:solidFill>
                  <a:srgbClr val="06B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and a fiduciary risk management requirement.</a:t>
            </a:r>
            <a:endParaRPr lang="en-US" sz="1600" dirty="0"/>
          </a:p>
        </p:txBody>
      </p:sp>
      <p:sp>
        <p:nvSpPr>
          <p:cNvPr id="26" name="Text 24"/>
          <p:cNvSpPr/>
          <p:nvPr/>
        </p:nvSpPr>
        <p:spPr>
          <a:xfrm>
            <a:off x="3474720" y="2834640"/>
            <a:ext cx="530352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EquariusAI is the only platform that quantifies the drought-driven discount embedded in corporate brand valuations — and provides the tools to manage it.</a:t>
            </a:r>
            <a:endParaRPr lang="en-US" sz="1300" dirty="0"/>
          </a:p>
        </p:txBody>
      </p:sp>
      <p:sp>
        <p:nvSpPr>
          <p:cNvPr id="27" name="Shape 25"/>
          <p:cNvSpPr/>
          <p:nvPr/>
        </p:nvSpPr>
        <p:spPr>
          <a:xfrm>
            <a:off x="3474720" y="4023360"/>
            <a:ext cx="2926080" cy="594360"/>
          </a:xfrm>
          <a:prstGeom prst="rect">
            <a:avLst/>
          </a:prstGeom>
          <a:solidFill>
            <a:srgbClr val="0891B2"/>
          </a:solidFill>
          <a:ln w="12700">
            <a:solidFill>
              <a:srgbClr val="0891B2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8" name="Text 26"/>
          <p:cNvSpPr/>
          <p:nvPr/>
        </p:nvSpPr>
        <p:spPr>
          <a:xfrm>
            <a:off x="3474720" y="4023360"/>
            <a:ext cx="29260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Let's talk.</a:t>
            </a:r>
            <a:endParaRPr lang="en-US" sz="2000" dirty="0"/>
          </a:p>
        </p:txBody>
      </p:sp>
      <p:sp>
        <p:nvSpPr>
          <p:cNvPr id="29" name="Text 27"/>
          <p:cNvSpPr/>
          <p:nvPr/>
        </p:nvSpPr>
        <p:spPr>
          <a:xfrm>
            <a:off x="3474720" y="4709160"/>
            <a:ext cx="53035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Peter Adriaens, PhD, PE  ·  padriaens@equarius.ai  ·  (734) 709-0065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www.linkedin.com/in/peteradriaens/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4625</TotalTime>
  <Words>1586</Words>
  <Application>Microsoft Macintosh PowerPoint</Application>
  <PresentationFormat>On-screen Show (16:9)</PresentationFormat>
  <Paragraphs>211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Trebuchet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EquariusAI – Drought Risk &amp; Brand Valuation</dc:title>
  <dc:subject>PptxGenJS Presentation</dc:subject>
  <dc:creator>PptxGenJS</dc:creator>
  <cp:lastModifiedBy>Adriaens, Peter</cp:lastModifiedBy>
  <cp:revision>22</cp:revision>
  <dcterms:created xsi:type="dcterms:W3CDTF">2026-05-08T16:06:50Z</dcterms:created>
  <dcterms:modified xsi:type="dcterms:W3CDTF">2026-05-12T20:31:32Z</dcterms:modified>
</cp:coreProperties>
</file>